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7" r:id="rId3"/>
    <p:sldId id="265" r:id="rId4"/>
    <p:sldId id="266" r:id="rId5"/>
    <p:sldId id="268" r:id="rId6"/>
    <p:sldId id="276" r:id="rId7"/>
    <p:sldId id="263" r:id="rId8"/>
    <p:sldId id="275" r:id="rId9"/>
    <p:sldId id="279" r:id="rId10"/>
    <p:sldId id="274" r:id="rId11"/>
    <p:sldId id="273" r:id="rId12"/>
    <p:sldId id="277" r:id="rId13"/>
    <p:sldId id="272" r:id="rId14"/>
    <p:sldId id="270" r:id="rId15"/>
    <p:sldId id="261" r:id="rId16"/>
    <p:sldId id="278" r:id="rId17"/>
    <p:sldId id="269" r:id="rId18"/>
    <p:sldId id="262" r:id="rId19"/>
    <p:sldId id="271" r:id="rId20"/>
    <p:sldId id="264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010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6844D42-B8EC-452A-A855-FCCF7A784770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F50496D4-276E-40DB-B2BA-AD35961EDA09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0E542A15-CE7D-4CD2-A251-77383B14F319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42CDDA38-F78C-404F-A0E5-9DC49DD5E99A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04CDAAB9-AE80-42FF-B10A-CCBD94CD31C5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BC2CFA76-59D1-473E-B855-1C19A14DE0A9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5D098F3-B7C4-4F58-9D5F-CBC1653F8922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7C87DCD1-CECB-439C-BA20-1A1A4B7095F2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23ECE307-7086-43C4-B87D-26025082ECE1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EFAF79DB-88F5-4EA3-BC4B-E0C09FB16C86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9C3B5194-E7FF-45EC-9678-8D2D04833661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6A5C983-096C-4A97-BC80-E4376827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A1548-891A-42FE-BB26-572601B09277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F984150-9CA1-42BD-AA3F-14E1575A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B189ECB-6757-4782-8BDF-24EE6099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F369F-1316-45DF-883C-4A5E89CC50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40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AF6A1-859C-4FC9-97BF-C9052BC0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5DAA9-922F-46F1-964E-58065A581B6F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A678-8F1A-4E98-9F85-3AC59D91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A2299-62A4-4264-806D-D6254472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8B0C-21BC-4AF7-8293-BF9B308F6F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855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CBC968-978B-44CA-A44F-63A6F7DA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06928-DF09-424D-B3B7-96362A83D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6FB2DD-54EA-473C-831F-FC0D83B272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A933D-EB68-4848-A772-73F24A2B3D86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0D0612-183E-4000-9795-3DB8611388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ECB113-49AA-423A-8C94-2165EE214C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C89E-AB34-4FC3-B8F5-44176BAC6C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56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A0818-9E0B-4F81-AA6B-D82548D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6CC73-8B3B-48A6-BACF-38433414E14C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00268-A64F-4EF8-898E-F6DC8DB8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8774D-E60F-4E4D-9CA5-52849B5B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BAF10-0326-48A3-86B6-5DF5B999D7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65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C697B2-D6A7-4D7C-94C9-C48D2EFF4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1C8A7-5539-47A0-BB5B-8A3B7E24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AED65B-A730-404B-B7C1-4B37C74EFB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684F-371A-47F2-A18B-11C2253A88D6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C454AE-95CE-418C-BFC2-8297174CAC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72D36A-F134-48CC-97DD-AF4881814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7287A-96C6-41A3-A199-61A1FC7376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333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E9C395-9B0F-4FE2-8656-20D9F20708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0398-70F6-408A-939D-79A2E2B74034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0AF7D1-4AF4-4EE9-B7CC-A0746D6001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2C2665-7FCA-4C70-A8F3-0FC3285918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5188-F1F4-4C46-8367-E345196607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563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8112C-8E4F-4120-B36C-B4262C5D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CD8DF-92AE-43F0-B2D0-B6F25BEF57A9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CB6F4-9E40-4217-BF22-CD4C409B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E0FFF-6D02-410E-9E44-C2A054B1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1F4F-6EBE-442C-AD38-58B1DC71BE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3556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FA567-A409-4A34-ABA8-43675EF0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8643B-8FC5-4515-BB13-AFBB07B047DC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558D5-E5D0-47AF-8F05-9387BCB5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D0B6-1E6C-45E9-8D73-50479829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8C348-03FE-4018-81CC-29D767C7CE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850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856B1-6004-4FEF-8531-BEF1E75D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D034-6D6C-46CD-97F4-DE94521168B5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0B4B1-1976-469C-ADB3-F802D45C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104BA-A74D-4B1D-803B-57D128BC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6023-D5E8-4D62-826A-197D0D7090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200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27071-E16D-4657-ACBF-62212F62D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8036-296D-4F15-B77C-F2747FA0611D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69C6F-9481-4B1A-9027-E96ECB08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9EAAF-649E-45D0-BCFA-69DA2883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F9664-CE0E-4BE7-8EC0-00D92C146E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66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17574E-29B2-4899-ADEF-4C308CE1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F95AE-B3F9-4125-AAC6-FE516067537A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4C61C4-073F-4046-BDCF-AE2C1494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3B22D0-39C2-49A2-9320-AD977E98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5D2F-C0FE-4A37-8C37-AA59244C84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10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AF2C09-6DEE-4749-A904-DDA205A0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F3CE-E12F-47EC-BD0F-17A64B762AD5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D76C964-E9FB-4FBD-97D4-003718E1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AC2AC1-6FB5-4BBD-8437-44063E94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F0A2-07DF-4028-912B-5A8E2FFF95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60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9C0E38-85AF-4309-BA30-020A8B3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0A5A-24A0-424A-84DC-2DD910B89779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A89296-F925-44FA-8DB9-F056933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25EAF4-829D-44B9-B01B-AC88D2BE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DC1E-9AD1-45CB-8283-5FF46922E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59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371D54C-DF70-4E55-ACB5-98F2812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89C1-25AE-4058-B3B2-A1D600B55E96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9395CB-253B-4CD9-89BA-168CCB43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82C907-A236-45C8-AAD2-76D78F73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BE410-EDEB-48BB-BD9B-BD80092FF8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88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E457AA-6608-4F26-86EA-C1F67FE8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894C-869C-4462-B3B6-EC3FEA3507D7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650CFB-8129-4448-B73F-7A2898D7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76CF5A-2971-4500-9B8E-C02D4769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7EFBA-B8FC-4943-BF5E-D538B114F2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675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672C7E-F77F-46D9-8BE9-A720495E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E80C6-EE5C-4686-823F-FCE0826FCF0C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DA66DF-7700-443E-83AD-65804A4C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9A9D2C-093E-4BA1-BEB0-5D3E1F2E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ADE3D-8C98-4363-9CD7-2BD5CD880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96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3B536A2E-89E6-4A9A-A148-95EBF63BCF51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2E49F9-EC5C-4558-B8C9-B8322517B48E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1AA16A-98FE-4CCA-97F7-EA7FC41A987B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8C4BF4-47A0-4366-92F5-4BED4215432A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269982-875D-4ACE-9A15-16C9425CA636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BBC7DC-2114-412D-8E34-EFAF089D0C4B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B26641E-F41C-4498-A1E8-73241FFEB428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F74AF41-1EDD-4EEA-AB6E-15A79A7060B3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CE14CFA-D1EA-4EFE-BBEB-173EC684A0F4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7C218B1-A710-4714-B77B-486E155500E8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049E0F9-02E1-4128-97B0-C15980FBFB61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09026C4-642D-4928-92B1-14100380F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EF8BC8B8-6246-4F0B-A212-8F896A4AE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D4F-35CD-47F1-B963-AFD52DF96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3D98C79-72CC-4A52-A6B2-A1BA5FA6F24B}" type="datetimeFigureOut">
              <a:rPr lang="ru-RU"/>
              <a:pPr>
                <a:defRPr/>
              </a:pPr>
              <a:t>09.12.2019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7AA0C-AF67-4D28-B1C5-F65431E39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ADEEF-25C9-4650-AA28-1E93382E6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E5D7C09-9D17-48F7-9136-1DFD098A9A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7" r:id="rId11"/>
    <p:sldLayoutId id="2147483872" r:id="rId12"/>
    <p:sldLayoutId id="2147483878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0760EAE-8346-40C9-9E7F-A1810E6FF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908050"/>
            <a:ext cx="7843837" cy="5949950"/>
          </a:xfrm>
        </p:spPr>
        <p:txBody>
          <a:bodyPr rtlCol="0">
            <a:normAutofit fontScale="62500" lnSpcReduction="20000"/>
          </a:bodyPr>
          <a:lstStyle/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800" b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«Создание личностно-развивающей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800" b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 образовательной 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800" b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среды ребёнка </a:t>
            </a:r>
            <a:r>
              <a:rPr lang="en-US" sz="3800" b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3800" b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века»</a:t>
            </a:r>
            <a:endParaRPr lang="ru-RU" sz="3200" b="1" dirty="0">
              <a:solidFill>
                <a:srgbClr val="00642D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31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31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ru-RU" sz="31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800" b="1" i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«Искать, творить, стремиться к цели, </a:t>
            </a:r>
          </a:p>
          <a:p>
            <a:pPr marL="0" indent="0" algn="ctr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800" b="1" i="1" dirty="0">
                <a:solidFill>
                  <a:srgbClr val="00642D"/>
                </a:solidFill>
                <a:latin typeface="Times New Roman" pitchFamily="18" charset="0"/>
                <a:cs typeface="Times New Roman" pitchFamily="18" charset="0"/>
              </a:rPr>
              <a:t>быть первыми во всяком деле!»</a:t>
            </a:r>
          </a:p>
        </p:txBody>
      </p:sp>
      <p:pic>
        <p:nvPicPr>
          <p:cNvPr id="1026" name="Picture 2" descr="C:\Users\admin\Desktop\FpzA_zIljdg.jpg">
            <a:extLst>
              <a:ext uri="{FF2B5EF4-FFF2-40B4-BE49-F238E27FC236}">
                <a16:creationId xmlns:a16="http://schemas.microsoft.com/office/drawing/2014/main" id="{1D7E34E0-60E4-408C-B494-D04D0B37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366" t="2947" r="14910" b="2755"/>
          <a:stretch>
            <a:fillRect/>
          </a:stretch>
        </p:blipFill>
        <p:spPr bwMode="auto">
          <a:xfrm>
            <a:off x="2699792" y="1988840"/>
            <a:ext cx="403244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87BBA5-35B6-4119-8BD5-CBA88A699C4F}"/>
              </a:ext>
            </a:extLst>
          </p:cNvPr>
          <p:cNvSpPr/>
          <p:nvPr/>
        </p:nvSpPr>
        <p:spPr>
          <a:xfrm>
            <a:off x="935038" y="115888"/>
            <a:ext cx="756126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Леснополянская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К. Д. Ушинского ЯМР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125" name="Рисунок 2">
            <a:extLst>
              <a:ext uri="{FF2B5EF4-FFF2-40B4-BE49-F238E27FC236}">
                <a16:creationId xmlns:a16="http://schemas.microsoft.com/office/drawing/2014/main" id="{CD107B8F-236C-497B-A82E-5574180F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1874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7B57BCE-06D9-4DE2-90BD-F96934A2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469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2A239DA9-F403-4ECB-9438-19A02EA7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5888"/>
            <a:ext cx="8270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>
            <a:extLst>
              <a:ext uri="{FF2B5EF4-FFF2-40B4-BE49-F238E27FC236}">
                <a16:creationId xmlns:a16="http://schemas.microsoft.com/office/drawing/2014/main" id="{9484F3CF-C812-46E5-B57E-78CDBE96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8913"/>
            <a:ext cx="936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>
            <a:extLst>
              <a:ext uri="{FF2B5EF4-FFF2-40B4-BE49-F238E27FC236}">
                <a16:creationId xmlns:a16="http://schemas.microsoft.com/office/drawing/2014/main" id="{D69F0562-CC5F-40CB-ABD9-7882784B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20177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069F279-5112-4A61-903A-342543195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7343775" cy="1741487"/>
          </a:xfrm>
        </p:spPr>
        <p:txBody>
          <a:bodyPr/>
          <a:lstStyle/>
          <a:p>
            <a:pPr algn="ctr"/>
            <a:r>
              <a:rPr lang="ru-RU" altLang="ru-RU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предметно-пространственной </a:t>
            </a:r>
            <a:br>
              <a:rPr lang="ru-RU" altLang="ru-RU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среде ОУ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1AB5C7D-6BD6-4887-91E4-61AB8A274376}"/>
              </a:ext>
            </a:extLst>
          </p:cNvPr>
          <p:cNvSpPr/>
          <p:nvPr/>
        </p:nvSpPr>
        <p:spPr>
          <a:xfrm>
            <a:off x="684213" y="1052513"/>
            <a:ext cx="6480175" cy="7207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 пространства, эмоциональное насыщение среды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EE59FA-3622-408F-85A5-38947D81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81" r="5113"/>
          <a:stretch/>
        </p:blipFill>
        <p:spPr>
          <a:xfrm>
            <a:off x="4716016" y="4286250"/>
            <a:ext cx="4284253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6DF86-5AAE-4AF8-A611-96F31EC2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988" t="2400" r="8263" b="4498"/>
          <a:stretch/>
        </p:blipFill>
        <p:spPr>
          <a:xfrm>
            <a:off x="4644008" y="1844824"/>
            <a:ext cx="3867158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131F9F-1D1E-45AB-B6A0-6CFDA37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178" t="12201" r="9852" b="-701"/>
          <a:stretch/>
        </p:blipFill>
        <p:spPr>
          <a:xfrm>
            <a:off x="251520" y="1844824"/>
            <a:ext cx="432048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4495F316-188F-438B-9EF1-FCBBB36F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196" b="12419"/>
          <a:stretch>
            <a:fillRect/>
          </a:stretch>
        </p:blipFill>
        <p:spPr bwMode="auto">
          <a:xfrm>
            <a:off x="107504" y="4341359"/>
            <a:ext cx="4536504" cy="251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0C21B3E7-8EF3-44C0-B3AD-3D42A25E3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68523" y="3959283"/>
            <a:ext cx="3766498" cy="2824874"/>
          </a:xfrm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360ABA-5951-4306-8FAF-11B54D245D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8820" y="997232"/>
            <a:ext cx="3766498" cy="290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E3CF96-7622-4076-A1DC-B6AB236F83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602" y="1010526"/>
            <a:ext cx="3835579" cy="287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Рисунок 7">
            <a:extLst>
              <a:ext uri="{FF2B5EF4-FFF2-40B4-BE49-F238E27FC236}">
                <a16:creationId xmlns:a16="http://schemas.microsoft.com/office/drawing/2014/main" id="{D8042335-B609-4387-93C1-00C2F772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300"/>
            <a:ext cx="65722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D90B4E-10EA-401D-BE88-DF6E79F5F14D}"/>
              </a:ext>
            </a:extLst>
          </p:cNvPr>
          <p:cNvSpPr/>
          <p:nvPr/>
        </p:nvSpPr>
        <p:spPr>
          <a:xfrm>
            <a:off x="490538" y="190500"/>
            <a:ext cx="63817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технического творчества по робототехнике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«Шашки-шахматы»</a:t>
            </a:r>
          </a:p>
        </p:txBody>
      </p:sp>
      <p:pic>
        <p:nvPicPr>
          <p:cNvPr id="14343" name="Picture 7">
            <a:extLst>
              <a:ext uri="{FF2B5EF4-FFF2-40B4-BE49-F238E27FC236}">
                <a16:creationId xmlns:a16="http://schemas.microsoft.com/office/drawing/2014/main" id="{F0AC3DC6-F7C4-4DB3-99F1-19F39DBC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1572" r="5774" b="10733"/>
          <a:stretch>
            <a:fillRect/>
          </a:stretch>
        </p:blipFill>
        <p:spPr bwMode="auto">
          <a:xfrm>
            <a:off x="683568" y="3933056"/>
            <a:ext cx="3844427" cy="276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5">
            <a:extLst>
              <a:ext uri="{FF2B5EF4-FFF2-40B4-BE49-F238E27FC236}">
                <a16:creationId xmlns:a16="http://schemas.microsoft.com/office/drawing/2014/main" id="{4DF99E33-08ED-4C61-887E-757C1E1D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649763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9107AD-EA0E-4653-90E2-F66F9118D890}"/>
              </a:ext>
            </a:extLst>
          </p:cNvPr>
          <p:cNvSpPr/>
          <p:nvPr/>
        </p:nvSpPr>
        <p:spPr>
          <a:xfrm>
            <a:off x="755650" y="188913"/>
            <a:ext cx="6049963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сенсорная комната для проведения занятий по эмоциональной разгрузке детей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FE2DC03A-D0FB-4049-A3F2-D5BB59719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882" t="6706" r="5542" b="2389"/>
          <a:stretch>
            <a:fillRect/>
          </a:stretch>
        </p:blipFill>
        <p:spPr>
          <a:xfrm>
            <a:off x="395536" y="1163676"/>
            <a:ext cx="4176464" cy="2923525"/>
          </a:xfrm>
          <a:effectLst>
            <a:softEdge rad="112500"/>
          </a:effec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D3BAC5E-11B0-48FB-9232-E0E34F2C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1558" b="3171"/>
          <a:stretch>
            <a:fillRect/>
          </a:stretch>
        </p:blipFill>
        <p:spPr bwMode="auto">
          <a:xfrm>
            <a:off x="4788024" y="3991336"/>
            <a:ext cx="3927576" cy="286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6C358873-53EF-4888-B5F9-EB73A643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657" t="2152" r="4446" b="4505"/>
          <a:stretch>
            <a:fillRect/>
          </a:stretch>
        </p:blipFill>
        <p:spPr bwMode="auto">
          <a:xfrm>
            <a:off x="467544" y="4039579"/>
            <a:ext cx="4032448" cy="281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5C140398-7F08-4BB9-97BE-61C1C129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492" t="1450"/>
          <a:stretch>
            <a:fillRect/>
          </a:stretch>
        </p:blipFill>
        <p:spPr bwMode="auto">
          <a:xfrm>
            <a:off x="4788024" y="1196752"/>
            <a:ext cx="3960440" cy="275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0">
            <a:extLst>
              <a:ext uri="{FF2B5EF4-FFF2-40B4-BE49-F238E27FC236}">
                <a16:creationId xmlns:a16="http://schemas.microsoft.com/office/drawing/2014/main" id="{D5268DF2-0926-43A2-AD41-9B84F5CC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3332163"/>
            <a:ext cx="197008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388BDB06-C078-41FC-9301-DF6895EE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63" y="0"/>
            <a:ext cx="5724525" cy="15414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Социальное партнёрство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6" name="Объект 3">
            <a:extLst>
              <a:ext uri="{FF2B5EF4-FFF2-40B4-BE49-F238E27FC236}">
                <a16:creationId xmlns:a16="http://schemas.microsoft.com/office/drawing/2014/main" id="{183E428D-77B5-468C-BE0C-512CE5022D8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1093" y="1369957"/>
            <a:ext cx="4658262" cy="2702136"/>
          </a:xfrm>
          <a:effectLst>
            <a:softEdge rad="112500"/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787D527-9257-4B58-94DB-9E0C64650E13}"/>
              </a:ext>
            </a:extLst>
          </p:cNvPr>
          <p:cNvSpPr/>
          <p:nvPr/>
        </p:nvSpPr>
        <p:spPr>
          <a:xfrm>
            <a:off x="4500563" y="5414963"/>
            <a:ext cx="2293937" cy="1295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Леснополянский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культурно-спортивный центр» ЯМР</a:t>
            </a:r>
          </a:p>
          <a:p>
            <a:pPr algn="ctr">
              <a:defRPr/>
            </a:pP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414" name="Рисунок 8">
            <a:extLst>
              <a:ext uri="{FF2B5EF4-FFF2-40B4-BE49-F238E27FC236}">
                <a16:creationId xmlns:a16="http://schemas.microsoft.com/office/drawing/2014/main" id="{B1917A49-675F-4944-8712-30AB1F24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55738"/>
            <a:ext cx="2159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9">
            <a:extLst>
              <a:ext uri="{FF2B5EF4-FFF2-40B4-BE49-F238E27FC236}">
                <a16:creationId xmlns:a16="http://schemas.microsoft.com/office/drawing/2014/main" id="{C2215991-50F1-427B-AD8F-0411AD26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1406525"/>
            <a:ext cx="22367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10">
            <a:extLst>
              <a:ext uri="{FF2B5EF4-FFF2-40B4-BE49-F238E27FC236}">
                <a16:creationId xmlns:a16="http://schemas.microsoft.com/office/drawing/2014/main" id="{8C099740-65EC-4DE0-9779-BC9B1D2F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159000"/>
            <a:ext cx="24479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11">
            <a:extLst>
              <a:ext uri="{FF2B5EF4-FFF2-40B4-BE49-F238E27FC236}">
                <a16:creationId xmlns:a16="http://schemas.microsoft.com/office/drawing/2014/main" id="{CC0F6C5F-E8A1-4B47-BFCD-2447DCCB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041525"/>
            <a:ext cx="2219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12">
            <a:extLst>
              <a:ext uri="{FF2B5EF4-FFF2-40B4-BE49-F238E27FC236}">
                <a16:creationId xmlns:a16="http://schemas.microsoft.com/office/drawing/2014/main" id="{1C9D2766-A713-413C-8E11-6B4BD9C3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4773613"/>
            <a:ext cx="218916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13">
            <a:extLst>
              <a:ext uri="{FF2B5EF4-FFF2-40B4-BE49-F238E27FC236}">
                <a16:creationId xmlns:a16="http://schemas.microsoft.com/office/drawing/2014/main" id="{CA354884-99F3-4BEE-A233-358575B4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11175"/>
            <a:ext cx="21193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14">
            <a:extLst>
              <a:ext uri="{FF2B5EF4-FFF2-40B4-BE49-F238E27FC236}">
                <a16:creationId xmlns:a16="http://schemas.microsoft.com/office/drawing/2014/main" id="{461ECFAE-C947-4CFC-BA0D-221E89C4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171825"/>
            <a:ext cx="19970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Рисунок 15">
            <a:extLst>
              <a:ext uri="{FF2B5EF4-FFF2-40B4-BE49-F238E27FC236}">
                <a16:creationId xmlns:a16="http://schemas.microsoft.com/office/drawing/2014/main" id="{0F794482-627B-4AD4-90D4-49A88051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5654675"/>
            <a:ext cx="19685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Рисунок 16">
            <a:extLst>
              <a:ext uri="{FF2B5EF4-FFF2-40B4-BE49-F238E27FC236}">
                <a16:creationId xmlns:a16="http://schemas.microsoft.com/office/drawing/2014/main" id="{63861B7E-2A08-42D1-8A65-0164DB70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079875"/>
            <a:ext cx="249237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B3F3FA6-EC6E-4757-88C6-A9E7B04B35B3}"/>
              </a:ext>
            </a:extLst>
          </p:cNvPr>
          <p:cNvSpPr/>
          <p:nvPr/>
        </p:nvSpPr>
        <p:spPr>
          <a:xfrm>
            <a:off x="160338" y="1520825"/>
            <a:ext cx="2160587" cy="342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ГАУ ДПО ЯО ИРО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9705B0E-8C84-49E0-B40F-AC0B2567D099}"/>
              </a:ext>
            </a:extLst>
          </p:cNvPr>
          <p:cNvSpPr/>
          <p:nvPr/>
        </p:nvSpPr>
        <p:spPr>
          <a:xfrm>
            <a:off x="6877050" y="1558925"/>
            <a:ext cx="230187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ГОАУ ДО ЯО ЦДЮТТ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82FC6EF-21EE-49C2-A7F8-4FD57C622804}"/>
              </a:ext>
            </a:extLst>
          </p:cNvPr>
          <p:cNvSpPr/>
          <p:nvPr/>
        </p:nvSpPr>
        <p:spPr>
          <a:xfrm>
            <a:off x="6635750" y="2147888"/>
            <a:ext cx="2514600" cy="1077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ДО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морской центр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адмирала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Ф.Ф. Ушакова»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76E5BDB-FA7C-406C-A8C7-34CCCF11A11A}"/>
              </a:ext>
            </a:extLst>
          </p:cNvPr>
          <p:cNvSpPr/>
          <p:nvPr/>
        </p:nvSpPr>
        <p:spPr>
          <a:xfrm>
            <a:off x="6311900" y="4157663"/>
            <a:ext cx="290353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«Молодежный центр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«Содействие» ЯМР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075BE3F-7F55-4630-A7B8-0DBA426C77D1}"/>
              </a:ext>
            </a:extLst>
          </p:cNvPr>
          <p:cNvSpPr/>
          <p:nvPr/>
        </p:nvSpPr>
        <p:spPr>
          <a:xfrm>
            <a:off x="61913" y="585788"/>
            <a:ext cx="23177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ЯГПУ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К.Д. Ушинского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D5C1D03-3153-4F6A-A6A9-80869F3C3253}"/>
              </a:ext>
            </a:extLst>
          </p:cNvPr>
          <p:cNvSpPr/>
          <p:nvPr/>
        </p:nvSpPr>
        <p:spPr>
          <a:xfrm>
            <a:off x="7026275" y="3340100"/>
            <a:ext cx="17335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ДО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«Истоки»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795F12-8433-4382-B4AC-5A3C294653B8}"/>
              </a:ext>
            </a:extLst>
          </p:cNvPr>
          <p:cNvSpPr/>
          <p:nvPr/>
        </p:nvSpPr>
        <p:spPr>
          <a:xfrm>
            <a:off x="30163" y="2057400"/>
            <a:ext cx="23177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делам несовершеннолетних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защите их прав ЯМР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10A1913-7651-46B4-A11D-3ABEA7608E63}"/>
              </a:ext>
            </a:extLst>
          </p:cNvPr>
          <p:cNvSpPr/>
          <p:nvPr/>
        </p:nvSpPr>
        <p:spPr>
          <a:xfrm>
            <a:off x="6973888" y="5795963"/>
            <a:ext cx="19986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ветеранов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 Лесная Поляна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5AD9E10-B024-43AC-83D9-40A0D2DFA8D8}"/>
              </a:ext>
            </a:extLst>
          </p:cNvPr>
          <p:cNvSpPr/>
          <p:nvPr/>
        </p:nvSpPr>
        <p:spPr>
          <a:xfrm>
            <a:off x="2179638" y="4903788"/>
            <a:ext cx="2281237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ВПК «Десантник»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Леонида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Палачева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A562CDA-DB3F-484B-96EA-26B512CAD2A5}"/>
              </a:ext>
            </a:extLst>
          </p:cNvPr>
          <p:cNvSpPr/>
          <p:nvPr/>
        </p:nvSpPr>
        <p:spPr>
          <a:xfrm>
            <a:off x="-295275" y="3186113"/>
            <a:ext cx="287655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ДПС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ГИБДД УМВД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ЯО</a:t>
            </a:r>
          </a:p>
        </p:txBody>
      </p:sp>
      <p:pic>
        <p:nvPicPr>
          <p:cNvPr id="17433" name="Рисунок 34">
            <a:extLst>
              <a:ext uri="{FF2B5EF4-FFF2-40B4-BE49-F238E27FC236}">
                <a16:creationId xmlns:a16="http://schemas.microsoft.com/office/drawing/2014/main" id="{ECE40A7E-759B-49CD-B4DA-7F9A43E5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5067300"/>
            <a:ext cx="19685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1B4D8AB-B5FD-4319-9836-1B63DD5A5537}"/>
              </a:ext>
            </a:extLst>
          </p:cNvPr>
          <p:cNvSpPr/>
          <p:nvPr/>
        </p:nvSpPr>
        <p:spPr>
          <a:xfrm>
            <a:off x="-103188" y="5116513"/>
            <a:ext cx="26495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часть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ЯМР в ЯО</a:t>
            </a:r>
          </a:p>
        </p:txBody>
      </p:sp>
      <p:pic>
        <p:nvPicPr>
          <p:cNvPr id="17435" name="Рисунок 36">
            <a:extLst>
              <a:ext uri="{FF2B5EF4-FFF2-40B4-BE49-F238E27FC236}">
                <a16:creationId xmlns:a16="http://schemas.microsoft.com/office/drawing/2014/main" id="{45A8B0D0-8ECF-4E76-9820-D91BF82C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5768975"/>
            <a:ext cx="19812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4710749-2FA1-4B9B-B220-F398AB1263F7}"/>
              </a:ext>
            </a:extLst>
          </p:cNvPr>
          <p:cNvSpPr/>
          <p:nvPr/>
        </p:nvSpPr>
        <p:spPr>
          <a:xfrm>
            <a:off x="2649538" y="5795963"/>
            <a:ext cx="1420812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СДЮШОР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«Локомотив»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62962967-346D-4BF6-914D-90F1553499AC}"/>
              </a:ext>
            </a:extLst>
          </p:cNvPr>
          <p:cNvCxnSpPr>
            <a:stCxn id="30" idx="3"/>
          </p:cNvCxnSpPr>
          <p:nvPr/>
        </p:nvCxnSpPr>
        <p:spPr>
          <a:xfrm>
            <a:off x="2347913" y="2597150"/>
            <a:ext cx="31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8" name="Рисунок 72">
            <a:extLst>
              <a:ext uri="{FF2B5EF4-FFF2-40B4-BE49-F238E27FC236}">
                <a16:creationId xmlns:a16="http://schemas.microsoft.com/office/drawing/2014/main" id="{63566C00-5BDF-4C8A-9321-150C4733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5851525"/>
            <a:ext cx="22447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611E5E6C-ACCD-4858-8DF4-8A0F14D46418}"/>
              </a:ext>
            </a:extLst>
          </p:cNvPr>
          <p:cNvSpPr/>
          <p:nvPr/>
        </p:nvSpPr>
        <p:spPr>
          <a:xfrm>
            <a:off x="261938" y="5919788"/>
            <a:ext cx="19986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 Лесная Поляна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368FF15-026C-4227-9E32-660BAD1E62BC}"/>
              </a:ext>
            </a:extLst>
          </p:cNvPr>
          <p:cNvSpPr/>
          <p:nvPr/>
        </p:nvSpPr>
        <p:spPr>
          <a:xfrm>
            <a:off x="5156200" y="539750"/>
            <a:ext cx="1865313" cy="690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ЯО «Центр помощи детям»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863D7D8-2333-4C2C-BD75-BE681B621972}"/>
              </a:ext>
            </a:extLst>
          </p:cNvPr>
          <p:cNvSpPr/>
          <p:nvPr/>
        </p:nvSpPr>
        <p:spPr>
          <a:xfrm>
            <a:off x="7208838" y="533400"/>
            <a:ext cx="1785937" cy="7191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Кузнечихинская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амбулатория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5829F87-6255-48AF-B692-264295A2994D}"/>
              </a:ext>
            </a:extLst>
          </p:cNvPr>
          <p:cNvSpPr/>
          <p:nvPr/>
        </p:nvSpPr>
        <p:spPr>
          <a:xfrm>
            <a:off x="2347913" y="541338"/>
            <a:ext cx="2663825" cy="690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ЯМ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6016DE-E819-4493-B3E9-D80369061A09}"/>
              </a:ext>
            </a:extLst>
          </p:cNvPr>
          <p:cNvSpPr/>
          <p:nvPr/>
        </p:nvSpPr>
        <p:spPr>
          <a:xfrm>
            <a:off x="4537075" y="4678363"/>
            <a:ext cx="1949450" cy="6508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театры, музеи, планетарий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3A1618-4A99-40FE-959E-792C98316421}"/>
              </a:ext>
            </a:extLst>
          </p:cNvPr>
          <p:cNvSpPr/>
          <p:nvPr/>
        </p:nvSpPr>
        <p:spPr>
          <a:xfrm>
            <a:off x="4533900" y="4040188"/>
            <a:ext cx="1854200" cy="552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ЯО РДШ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6F8ED22-DA28-4274-AF30-ABF64D522697}"/>
              </a:ext>
            </a:extLst>
          </p:cNvPr>
          <p:cNvSpPr/>
          <p:nvPr/>
        </p:nvSpPr>
        <p:spPr>
          <a:xfrm>
            <a:off x="6858000" y="4883150"/>
            <a:ext cx="1874838" cy="6588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и школы ЯМР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3D19A53-913D-4622-8158-FD9FDCF0ACA5}"/>
              </a:ext>
            </a:extLst>
          </p:cNvPr>
          <p:cNvSpPr/>
          <p:nvPr/>
        </p:nvSpPr>
        <p:spPr>
          <a:xfrm>
            <a:off x="2374900" y="4106863"/>
            <a:ext cx="2016125" cy="552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МУДО ДЮСШ ЯМР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C8C0CF1-E507-4B40-B8B2-959419FA7136}"/>
              </a:ext>
            </a:extLst>
          </p:cNvPr>
          <p:cNvSpPr/>
          <p:nvPr/>
        </p:nvSpPr>
        <p:spPr>
          <a:xfrm>
            <a:off x="180975" y="4156075"/>
            <a:ext cx="2024063" cy="7318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«Российский союз ветеранов Афганистана»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Объект 2">
            <a:extLst>
              <a:ext uri="{FF2B5EF4-FFF2-40B4-BE49-F238E27FC236}">
                <a16:creationId xmlns:a16="http://schemas.microsoft.com/office/drawing/2014/main" id="{7B0798DD-A4C9-4445-9C28-26B710558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88913"/>
            <a:ext cx="6348413" cy="5762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Активное включение родителей в жизнь ОУ</a:t>
            </a:r>
            <a:endParaRPr lang="ru-RU" sz="2400" dirty="0">
              <a:solidFill>
                <a:srgbClr val="00642D"/>
              </a:solidFill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b="1" dirty="0">
              <a:latin typeface="Times New Roman" pitchFamily="18" charset="0"/>
              <a:ea typeface="Segoe UI Black" pitchFamily="34" charset="0"/>
              <a:cs typeface="Times New Roman" pitchFamily="18" charset="0"/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EBCDD93D-A83E-4FBE-8FAC-79486972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571" t="6219" r="6141"/>
          <a:stretch>
            <a:fillRect/>
          </a:stretch>
        </p:blipFill>
        <p:spPr bwMode="auto">
          <a:xfrm>
            <a:off x="4716016" y="980728"/>
            <a:ext cx="435809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66844E7B-EB7A-4FB1-BE82-6FCF1CBA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7485" r="7113"/>
          <a:stretch>
            <a:fillRect/>
          </a:stretch>
        </p:blipFill>
        <p:spPr bwMode="auto">
          <a:xfrm>
            <a:off x="4644008" y="3645024"/>
            <a:ext cx="433789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9" descr="https://sun9-2.userapi.com/c857132/v857132301/16f90/Acox7egelqk.jpg">
            <a:extLst>
              <a:ext uri="{FF2B5EF4-FFF2-40B4-BE49-F238E27FC236}">
                <a16:creationId xmlns:a16="http://schemas.microsoft.com/office/drawing/2014/main" id="{BA6821E0-0DC6-4FCF-8D75-12C7302F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970" t="14081" r="6931"/>
          <a:stretch>
            <a:fillRect/>
          </a:stretch>
        </p:blipFill>
        <p:spPr bwMode="auto">
          <a:xfrm>
            <a:off x="107504" y="980728"/>
            <a:ext cx="4608512" cy="262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5AFFC380-F47D-4BBB-A160-5CE173AF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13" y="3717032"/>
            <a:ext cx="464096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9F2D6361-C504-4C50-AC3E-5A8F4A8D20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5233" y="3374232"/>
            <a:ext cx="3297116" cy="3483768"/>
          </a:xfrm>
          <a:effectLst>
            <a:softEdge rad="112500"/>
          </a:effectLst>
        </p:spPr>
      </p:pic>
      <p:pic>
        <p:nvPicPr>
          <p:cNvPr id="4098" name="Picture 2" descr="C:\Users\admin\Desktop\9wcwUyE_kGg.jpg">
            <a:extLst>
              <a:ext uri="{FF2B5EF4-FFF2-40B4-BE49-F238E27FC236}">
                <a16:creationId xmlns:a16="http://schemas.microsoft.com/office/drawing/2014/main" id="{7F770479-02C4-4521-930F-4B3A51AD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64" y="399645"/>
            <a:ext cx="36358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Старшие воспитатели\2-ФОТО 2019-2020\44-школа\IwCDvRmM3-M.jpg">
            <a:extLst>
              <a:ext uri="{FF2B5EF4-FFF2-40B4-BE49-F238E27FC236}">
                <a16:creationId xmlns:a16="http://schemas.microsoft.com/office/drawing/2014/main" id="{C76FDEA4-0321-4BBE-96D4-8D299B9A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3251" b="4851"/>
          <a:stretch>
            <a:fillRect/>
          </a:stretch>
        </p:blipFill>
        <p:spPr bwMode="auto">
          <a:xfrm>
            <a:off x="4499992" y="233264"/>
            <a:ext cx="329711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BFEC7F-5FFD-490A-A728-6A29DA3D06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2700" b="17450"/>
          <a:stretch/>
        </p:blipFill>
        <p:spPr>
          <a:xfrm>
            <a:off x="4067944" y="3645024"/>
            <a:ext cx="3862639" cy="308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id="{45CAD754-2F62-4829-83D0-709606147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752" t="5901" r="12988" b="31100"/>
          <a:stretch/>
        </p:blipFill>
        <p:spPr>
          <a:xfrm>
            <a:off x="251519" y="3789040"/>
            <a:ext cx="4355323" cy="2664296"/>
          </a:xfrm>
          <a:effectLst>
            <a:softEdge rad="112500"/>
          </a:effec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1BC9B69E-0455-49B4-9D5A-4E8E39BB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33620" t="11293" r="3494" b="15340"/>
          <a:stretch>
            <a:fillRect/>
          </a:stretch>
        </p:blipFill>
        <p:spPr bwMode="auto">
          <a:xfrm>
            <a:off x="513908" y="404664"/>
            <a:ext cx="4032448" cy="313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https://sun9-59.userapi.com/c854320/v854320446/130d05/6oRH1qFx8Rw.jpg">
            <a:extLst>
              <a:ext uri="{FF2B5EF4-FFF2-40B4-BE49-F238E27FC236}">
                <a16:creationId xmlns:a16="http://schemas.microsoft.com/office/drawing/2014/main" id="{C04D4D0A-0EC8-4DA5-891D-35583419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163" r="10204"/>
          <a:stretch>
            <a:fillRect/>
          </a:stretch>
        </p:blipFill>
        <p:spPr bwMode="auto">
          <a:xfrm>
            <a:off x="4572000" y="404664"/>
            <a:ext cx="4355976" cy="300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9" descr="https://sun9-33.userapi.com/c857216/v857216246/2fa55/XQGnyKN-dVs.jpg">
            <a:extLst>
              <a:ext uri="{FF2B5EF4-FFF2-40B4-BE49-F238E27FC236}">
                <a16:creationId xmlns:a16="http://schemas.microsoft.com/office/drawing/2014/main" id="{1738E8ED-D88B-4795-B206-50DA1D1A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862" t="6507" r="3728" b="3715"/>
          <a:stretch>
            <a:fillRect/>
          </a:stretch>
        </p:blipFill>
        <p:spPr bwMode="auto">
          <a:xfrm>
            <a:off x="4546356" y="3717032"/>
            <a:ext cx="43461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224B90-44AF-4B5D-A089-EE5838DE7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17" r="23008"/>
          <a:stretch/>
        </p:blipFill>
        <p:spPr>
          <a:xfrm>
            <a:off x="251520" y="268998"/>
            <a:ext cx="3103239" cy="3048000"/>
          </a:xfrm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E6BA07-26D1-46D1-9DFA-AECF88A885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8843" y="26899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5DE765-86D3-4594-92B5-BB5930F7F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013" r="11413"/>
          <a:stretch/>
        </p:blipFill>
        <p:spPr>
          <a:xfrm>
            <a:off x="5080699" y="3374553"/>
            <a:ext cx="3080144" cy="317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138593-85FF-4692-8A96-B339DB40B6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873" y="3429000"/>
            <a:ext cx="4769934" cy="317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n1MxocWFb8.jpg">
            <a:extLst>
              <a:ext uri="{FF2B5EF4-FFF2-40B4-BE49-F238E27FC236}">
                <a16:creationId xmlns:a16="http://schemas.microsoft.com/office/drawing/2014/main" id="{082BF474-2E9F-4928-B636-8EE0F893F5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157" r="9750" b="7980"/>
          <a:stretch>
            <a:fillRect/>
          </a:stretch>
        </p:blipFill>
        <p:spPr>
          <a:xfrm>
            <a:off x="287524" y="476672"/>
            <a:ext cx="8568952" cy="5544616"/>
          </a:xfrm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BA165783-A41A-41FD-A032-F0001CE12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5689600" cy="1670050"/>
          </a:xfrm>
        </p:spPr>
        <p:txBody>
          <a:bodyPr/>
          <a:lstStyle/>
          <a:p>
            <a:pPr algn="ctr" eaLnBrk="1" hangingPunct="1"/>
            <a:r>
              <a:rPr lang="ru-RU" altLang="ru-RU" sz="4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команда!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0DE413-8343-4F62-8393-B88931680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057" t="8629" r="22334" b="5209"/>
          <a:stretch/>
        </p:blipFill>
        <p:spPr>
          <a:xfrm>
            <a:off x="609599" y="1194260"/>
            <a:ext cx="7088009" cy="540060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061EBCF-77A9-4CE5-AE7A-5FE2BCA68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331" y="3573016"/>
            <a:ext cx="4710930" cy="3140620"/>
          </a:xfrm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2F4930-3DD4-4816-BF6C-F6F79C487D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1014"/>
            <a:ext cx="4314765" cy="287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35163B-E94B-49FE-8C40-D9F4DC70FF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327" y="552490"/>
            <a:ext cx="4314765" cy="287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Заголовок 1">
            <a:extLst>
              <a:ext uri="{FF2B5EF4-FFF2-40B4-BE49-F238E27FC236}">
                <a16:creationId xmlns:a16="http://schemas.microsoft.com/office/drawing/2014/main" id="{DCA3BCEF-47C2-49BF-BAFF-A086C8A31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1275" y="260350"/>
            <a:ext cx="4537075" cy="720725"/>
          </a:xfrm>
        </p:spPr>
        <p:txBody>
          <a:bodyPr/>
          <a:lstStyle/>
          <a:p>
            <a:pPr eaLnBrk="1" hangingPunct="1"/>
            <a:r>
              <a:rPr lang="ru-RU" altLang="ru-RU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команда?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Содержимое 7" descr="C3TZR1g81UNaPs7vzNXHueW5ZM76DSHWEY7onmfLxcK2iNyyCm6r7HCGPaBSp9onatcoQKj56hsASYn169v3U99D6ukvJ5LuxPCUYyx5nTGo9EyYt8BK4Ds.gif">
            <a:extLst>
              <a:ext uri="{FF2B5EF4-FFF2-40B4-BE49-F238E27FC236}">
                <a16:creationId xmlns:a16="http://schemas.microsoft.com/office/drawing/2014/main" id="{FE8DE1E1-8134-4484-968C-ADBDC57F02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908050"/>
            <a:ext cx="6481763" cy="4860925"/>
          </a:xfr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30F88A-8CED-426C-80CB-8CF309668D6D}"/>
              </a:ext>
            </a:extLst>
          </p:cNvPr>
          <p:cNvSpPr/>
          <p:nvPr/>
        </p:nvSpPr>
        <p:spPr>
          <a:xfrm>
            <a:off x="1042988" y="5229225"/>
            <a:ext cx="70580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ПРИГЛАШАЕМ К СОТРУДНИЧЕСТВУ!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BEE7F8-6596-44EC-B1DD-9751F2F8B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908050"/>
            <a:ext cx="5688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1">
            <a:extLst>
              <a:ext uri="{FF2B5EF4-FFF2-40B4-BE49-F238E27FC236}">
                <a16:creationId xmlns:a16="http://schemas.microsoft.com/office/drawing/2014/main" id="{72130CF5-8ABB-41D9-9464-D58BDAF266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5888"/>
            <a:ext cx="8515350" cy="6061075"/>
          </a:xfrm>
        </p:spPr>
        <p:txBody>
          <a:bodyPr/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ru-RU" altLang="ru-RU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проекте. Начало…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ru-RU" altLang="ru-RU"/>
          </a:p>
          <a:p>
            <a:pPr eaLnBrk="1" hangingPunct="1">
              <a:buFont typeface="Wingdings 3" panose="05040102010807070707" pitchFamily="18" charset="2"/>
              <a:buNone/>
            </a:pPr>
            <a:endParaRPr lang="ru-RU" alt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CE8979-2965-4F61-8614-6F17768C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5555" t="44193" r="10716"/>
          <a:stretch>
            <a:fillRect/>
          </a:stretch>
        </p:blipFill>
        <p:spPr bwMode="auto">
          <a:xfrm>
            <a:off x="71442" y="836712"/>
            <a:ext cx="431323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58D4E2-9E39-4307-B7FC-8E00EDD2E2B1}"/>
              </a:ext>
            </a:extLst>
          </p:cNvPr>
          <p:cNvPicPr/>
          <p:nvPr/>
        </p:nvPicPr>
        <p:blipFill>
          <a:blip r:embed="rId3" cstate="print"/>
          <a:srcRect l="43867" t="30095" r="7866" b="5413"/>
          <a:stretch>
            <a:fillRect/>
          </a:stretch>
        </p:blipFill>
        <p:spPr bwMode="auto">
          <a:xfrm>
            <a:off x="4458643" y="1772816"/>
            <a:ext cx="431323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FD1B1E-30C0-4F9A-8BE8-61D9B750FD03}"/>
              </a:ext>
            </a:extLst>
          </p:cNvPr>
          <p:cNvPicPr/>
          <p:nvPr/>
        </p:nvPicPr>
        <p:blipFill>
          <a:blip r:embed="rId4" cstate="print"/>
          <a:srcRect l="47142" t="36591" r="-53" b="8836"/>
          <a:stretch>
            <a:fillRect/>
          </a:stretch>
        </p:blipFill>
        <p:spPr bwMode="auto">
          <a:xfrm>
            <a:off x="179512" y="3933056"/>
            <a:ext cx="420516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admin\Desktop\XFU16Hkpwnc.jpg">
            <a:extLst>
              <a:ext uri="{FF2B5EF4-FFF2-40B4-BE49-F238E27FC236}">
                <a16:creationId xmlns:a16="http://schemas.microsoft.com/office/drawing/2014/main" id="{D0A92B4E-15FF-4AA9-9C16-991B92B528AE}"/>
              </a:ext>
            </a:extLst>
          </p:cNvPr>
          <p:cNvPicPr/>
          <p:nvPr/>
        </p:nvPicPr>
        <p:blipFill>
          <a:blip r:embed="rId2" cstate="print"/>
          <a:srcRect l="12475" t="25613" r="10995" b="3221"/>
          <a:stretch>
            <a:fillRect/>
          </a:stretch>
        </p:blipFill>
        <p:spPr bwMode="auto">
          <a:xfrm>
            <a:off x="2915816" y="2420888"/>
            <a:ext cx="3005311" cy="364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F:\ФОТО 2018-2019\9-Мастер-класс для педагогов,Веселова О.Х., Хазиева О.С. - Гимнастика мозга,30.10.18г\IMG_4559.JPG">
            <a:extLst>
              <a:ext uri="{FF2B5EF4-FFF2-40B4-BE49-F238E27FC236}">
                <a16:creationId xmlns:a16="http://schemas.microsoft.com/office/drawing/2014/main" id="{368D044E-D4E9-4222-B900-9262090CE5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 l="12341" t="12635" r="19785"/>
          <a:stretch>
            <a:fillRect/>
          </a:stretch>
        </p:blipFill>
        <p:spPr>
          <a:xfrm>
            <a:off x="107504" y="980728"/>
            <a:ext cx="3384377" cy="2952327"/>
          </a:xfrm>
          <a:effectLst>
            <a:softEdge rad="112500"/>
          </a:effectLst>
        </p:spPr>
      </p:pic>
      <p:pic>
        <p:nvPicPr>
          <p:cNvPr id="10" name="Рисунок 9" descr="F:\ФОТО 2018-2019\9-Мастер-класс для педагогов,Веселова О.Х., Хазиева О.С. - Гимнастика мозга,30.10.18г\IMG_4605.JPG">
            <a:extLst>
              <a:ext uri="{FF2B5EF4-FFF2-40B4-BE49-F238E27FC236}">
                <a16:creationId xmlns:a16="http://schemas.microsoft.com/office/drawing/2014/main" id="{28C67C5E-20B9-4ACD-ABAB-ADD444A94AFD}"/>
              </a:ext>
            </a:extLst>
          </p:cNvPr>
          <p:cNvPicPr/>
          <p:nvPr/>
        </p:nvPicPr>
        <p:blipFill>
          <a:blip r:embed="rId4" cstate="print"/>
          <a:srcRect l="13469" t="11068" r="33540" b="8313"/>
          <a:stretch>
            <a:fillRect/>
          </a:stretch>
        </p:blipFill>
        <p:spPr bwMode="auto">
          <a:xfrm>
            <a:off x="5652120" y="980728"/>
            <a:ext cx="33123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Выноска-облако 12">
            <a:extLst>
              <a:ext uri="{FF2B5EF4-FFF2-40B4-BE49-F238E27FC236}">
                <a16:creationId xmlns:a16="http://schemas.microsoft.com/office/drawing/2014/main" id="{10385CA6-D151-4C9A-BF37-CE578530E5B6}"/>
              </a:ext>
            </a:extLst>
          </p:cNvPr>
          <p:cNvSpPr/>
          <p:nvPr/>
        </p:nvSpPr>
        <p:spPr>
          <a:xfrm>
            <a:off x="3224213" y="827088"/>
            <a:ext cx="2941637" cy="17573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Что?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Как?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Почему я?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Зачем мне это?</a:t>
            </a:r>
          </a:p>
        </p:txBody>
      </p:sp>
      <p:pic>
        <p:nvPicPr>
          <p:cNvPr id="14" name="Рисунок 13" descr="F:\ФОТО 2018-2019\34-Психологический тренинг-Развитие коммуникативной компетентности педагогов в работе с родителями,Веселова О.Х.,13.03.2019г\IMG_8228.JPG">
            <a:extLst>
              <a:ext uri="{FF2B5EF4-FFF2-40B4-BE49-F238E27FC236}">
                <a16:creationId xmlns:a16="http://schemas.microsoft.com/office/drawing/2014/main" id="{87491B76-BE29-438B-96B9-46E845101AE3}"/>
              </a:ext>
            </a:extLst>
          </p:cNvPr>
          <p:cNvPicPr/>
          <p:nvPr/>
        </p:nvPicPr>
        <p:blipFill>
          <a:blip r:embed="rId5" cstate="print"/>
          <a:srcRect l="68787" t="18783" r="13818" b="49671"/>
          <a:stretch>
            <a:fillRect/>
          </a:stretch>
        </p:blipFill>
        <p:spPr bwMode="auto">
          <a:xfrm>
            <a:off x="6002646" y="3933055"/>
            <a:ext cx="2827337" cy="287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ФОТО 2018-2019\34-Психологический тренинг-Развитие коммуникативной компетентности педагогов в работе с родителями,Веселова О.Х.,13.03.2019г\IMG_8316.JPG">
            <a:extLst>
              <a:ext uri="{FF2B5EF4-FFF2-40B4-BE49-F238E27FC236}">
                <a16:creationId xmlns:a16="http://schemas.microsoft.com/office/drawing/2014/main" id="{A541DBF4-C41F-417D-83BE-DC7F924D622A}"/>
              </a:ext>
            </a:extLst>
          </p:cNvPr>
          <p:cNvPicPr/>
          <p:nvPr/>
        </p:nvPicPr>
        <p:blipFill>
          <a:blip r:embed="rId6" cstate="print"/>
          <a:srcRect l="24532" t="6010" r="55226" b="60088"/>
          <a:stretch>
            <a:fillRect/>
          </a:stretch>
        </p:blipFill>
        <p:spPr bwMode="auto">
          <a:xfrm>
            <a:off x="155761" y="3950931"/>
            <a:ext cx="2827337" cy="279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00" name="Прямоугольник 11">
            <a:extLst>
              <a:ext uri="{FF2B5EF4-FFF2-40B4-BE49-F238E27FC236}">
                <a16:creationId xmlns:a16="http://schemas.microsoft.com/office/drawing/2014/main" id="{6F3C2ED0-1706-49ED-9E6F-00162AB96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80975"/>
            <a:ext cx="381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ощущения</a:t>
            </a:r>
            <a:endParaRPr lang="ru-RU" altLang="ru-RU" sz="36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791846B0-5628-43F2-831D-D89A61E7E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14288"/>
            <a:ext cx="6348413" cy="1320800"/>
          </a:xfrm>
        </p:spPr>
        <p:txBody>
          <a:bodyPr/>
          <a:lstStyle/>
          <a:p>
            <a:pPr algn="ctr" eaLnBrk="1" hangingPunct="1"/>
            <a:r>
              <a:rPr lang="ru-RU" altLang="ru-RU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шаги…</a:t>
            </a:r>
            <a:br>
              <a:rPr lang="ru-RU" altLang="ru-RU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12B239-AF1F-4ED5-81ED-93AF1A187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801"/>
          <a:stretch/>
        </p:blipFill>
        <p:spPr>
          <a:xfrm>
            <a:off x="5876689" y="692696"/>
            <a:ext cx="326731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4BCDC-30ED-49C8-80D6-734A1530D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1489" t="22615" r="1" b="11319"/>
          <a:stretch/>
        </p:blipFill>
        <p:spPr>
          <a:xfrm>
            <a:off x="2627784" y="733011"/>
            <a:ext cx="3240360" cy="358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827969-7441-4B71-AADB-135A7C6965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283047"/>
            <a:ext cx="4597890" cy="2586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Рисунок 2">
            <a:extLst>
              <a:ext uri="{FF2B5EF4-FFF2-40B4-BE49-F238E27FC236}">
                <a16:creationId xmlns:a16="http://schemas.microsoft.com/office/drawing/2014/main" id="{7172E3CB-EA51-47F8-95B0-A6E358C3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7003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6">
            <a:extLst>
              <a:ext uri="{FF2B5EF4-FFF2-40B4-BE49-F238E27FC236}">
                <a16:creationId xmlns:a16="http://schemas.microsoft.com/office/drawing/2014/main" id="{A707846A-CD1F-44A5-8192-B572C8C6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370"/>
          <a:stretch>
            <a:fillRect/>
          </a:stretch>
        </p:blipFill>
        <p:spPr bwMode="auto">
          <a:xfrm>
            <a:off x="179512" y="188640"/>
            <a:ext cx="5267325" cy="271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76E43714-FF53-47F0-9A8C-233C4B15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225" t="18595" r="15746" b="16942"/>
          <a:stretch>
            <a:fillRect/>
          </a:stretch>
        </p:blipFill>
        <p:spPr bwMode="auto">
          <a:xfrm>
            <a:off x="4572000" y="1999560"/>
            <a:ext cx="4392488" cy="2858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F:\ЛРОС\фото\занятия\CRmC2kNtxRE.jpg">
            <a:extLst>
              <a:ext uri="{FF2B5EF4-FFF2-40B4-BE49-F238E27FC236}">
                <a16:creationId xmlns:a16="http://schemas.microsoft.com/office/drawing/2014/main" id="{759AE4FA-A3D4-44C4-B19F-94FBA019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8186" b="16342"/>
          <a:stretch>
            <a:fillRect/>
          </a:stretch>
        </p:blipFill>
        <p:spPr bwMode="auto">
          <a:xfrm>
            <a:off x="179512" y="4077072"/>
            <a:ext cx="52792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Старшие воспитатели\2-ФОТО 2019-2020\8-24.09.19г.,Педсовет по защите МП\IMG_2620.JPG">
            <a:extLst>
              <a:ext uri="{FF2B5EF4-FFF2-40B4-BE49-F238E27FC236}">
                <a16:creationId xmlns:a16="http://schemas.microsoft.com/office/drawing/2014/main" id="{F5F852D8-69E1-4B95-9D47-27710A84594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927" y="3140968"/>
            <a:ext cx="4248472" cy="2985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esktop\m2i3Fx_2ld8.jpg">
            <a:extLst>
              <a:ext uri="{FF2B5EF4-FFF2-40B4-BE49-F238E27FC236}">
                <a16:creationId xmlns:a16="http://schemas.microsoft.com/office/drawing/2014/main" id="{A27855DC-6BED-4C52-B763-758041FE3A04}"/>
              </a:ext>
            </a:extLst>
          </p:cNvPr>
          <p:cNvPicPr/>
          <p:nvPr/>
        </p:nvPicPr>
        <p:blipFill>
          <a:blip r:embed="rId3" cstate="print"/>
          <a:srcRect t="26496"/>
          <a:stretch>
            <a:fillRect/>
          </a:stretch>
        </p:blipFill>
        <p:spPr bwMode="auto">
          <a:xfrm>
            <a:off x="37126" y="548680"/>
            <a:ext cx="462572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ФОТО 2018-2019\9-Мастер-класс для педагогов,Веселова О.Х., Хазиева О.С. - Гимнастика мозга,30.10.18г\IMG_4653.JPG">
            <a:extLst>
              <a:ext uri="{FF2B5EF4-FFF2-40B4-BE49-F238E27FC236}">
                <a16:creationId xmlns:a16="http://schemas.microsoft.com/office/drawing/2014/main" id="{902866D9-62FD-4ED3-9C65-2313325FB7A9}"/>
              </a:ext>
            </a:extLst>
          </p:cNvPr>
          <p:cNvPicPr/>
          <p:nvPr/>
        </p:nvPicPr>
        <p:blipFill>
          <a:blip r:embed="rId4" cstate="print"/>
          <a:srcRect l="4343" t="16792" r="4793"/>
          <a:stretch>
            <a:fillRect/>
          </a:stretch>
        </p:blipFill>
        <p:spPr bwMode="auto">
          <a:xfrm>
            <a:off x="4805241" y="188640"/>
            <a:ext cx="403244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ФОТО 2018-2019\9-Мастер-класс для педагогов,Веселова О.Х., Хазиева О.С. - Гимнастика мозга,30.10.18г\IMG_4690.JPG">
            <a:extLst>
              <a:ext uri="{FF2B5EF4-FFF2-40B4-BE49-F238E27FC236}">
                <a16:creationId xmlns:a16="http://schemas.microsoft.com/office/drawing/2014/main" id="{990B0ED5-9C15-4976-9705-7283293E4D1B}"/>
              </a:ext>
            </a:extLst>
          </p:cNvPr>
          <p:cNvPicPr/>
          <p:nvPr/>
        </p:nvPicPr>
        <p:blipFill>
          <a:blip r:embed="rId5" cstate="print"/>
          <a:srcRect l="26617" t="23362"/>
          <a:stretch>
            <a:fillRect/>
          </a:stretch>
        </p:blipFill>
        <p:spPr bwMode="auto">
          <a:xfrm>
            <a:off x="179512" y="3439994"/>
            <a:ext cx="4392488" cy="2985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8CD1A78C-6160-4987-89A2-62A88FEF2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67625" cy="981075"/>
          </a:xfrm>
        </p:spPr>
        <p:txBody>
          <a:bodyPr/>
          <a:lstStyle/>
          <a:p>
            <a:pPr algn="ctr"/>
            <a:r>
              <a:rPr lang="ru-RU" altLang="ru-RU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личностно-развивающей образовательной среды ребенка 21 века»</a:t>
            </a:r>
            <a:br>
              <a:rPr lang="ru-RU" altLang="ru-RU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/>
          </a:p>
        </p:txBody>
      </p:sp>
      <p:sp>
        <p:nvSpPr>
          <p:cNvPr id="12291" name="Содержимое 2">
            <a:extLst>
              <a:ext uri="{FF2B5EF4-FFF2-40B4-BE49-F238E27FC236}">
                <a16:creationId xmlns:a16="http://schemas.microsoft.com/office/drawing/2014/main" id="{FAED8BEB-FB15-43D0-AC02-E8077F18FC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692150"/>
            <a:ext cx="8569325" cy="534987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endParaRPr lang="ru-RU" altLang="ru-RU">
              <a:solidFill>
                <a:srgbClr val="3F7819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ru-RU" altLang="ru-RU" b="1">
                <a:solidFill>
                  <a:srgbClr val="00642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Цель проекта:</a:t>
            </a:r>
            <a:br>
              <a:rPr lang="ru-RU" altLang="ru-RU" b="1">
                <a:solidFill>
                  <a:srgbClr val="00B05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altLang="ru-RU">
                <a:solidFill>
                  <a:srgbClr val="00642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Формирование образовательной среды способствующей развитию </a:t>
            </a:r>
            <a:br>
              <a:rPr lang="ru-RU" altLang="ru-RU">
                <a:solidFill>
                  <a:srgbClr val="00642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altLang="ru-RU">
                <a:solidFill>
                  <a:srgbClr val="00642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личностного потенциала ребенка.</a:t>
            </a:r>
          </a:p>
          <a:p>
            <a:pPr marL="0" indent="0" algn="ctr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ru-RU" altLang="ru-RU" b="1">
                <a:solidFill>
                  <a:srgbClr val="00B05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ВАЖНЕЙШИЕ ВЫВОДЫ ИЗ АНАЛИЗА СРЕДЫ</a:t>
            </a:r>
          </a:p>
          <a:p>
            <a:pPr marL="0" indent="0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endParaRPr lang="ru-RU" altLang="ru-RU">
              <a:solidFill>
                <a:srgbClr val="3F7819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Рисунок 4">
            <a:extLst>
              <a:ext uri="{FF2B5EF4-FFF2-40B4-BE49-F238E27FC236}">
                <a16:creationId xmlns:a16="http://schemas.microsoft.com/office/drawing/2014/main" id="{83138AFD-957B-403C-889F-9031E888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4" b="4514"/>
          <a:stretch>
            <a:fillRect/>
          </a:stretch>
        </p:blipFill>
        <p:spPr bwMode="auto">
          <a:xfrm>
            <a:off x="0" y="1989138"/>
            <a:ext cx="39211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3">
            <a:extLst>
              <a:ext uri="{FF2B5EF4-FFF2-40B4-BE49-F238E27FC236}">
                <a16:creationId xmlns:a16="http://schemas.microsoft.com/office/drawing/2014/main" id="{A141B95F-998F-4BFE-AE28-1D1754EB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6" b="4639"/>
          <a:stretch>
            <a:fillRect/>
          </a:stretch>
        </p:blipFill>
        <p:spPr bwMode="auto">
          <a:xfrm>
            <a:off x="4284663" y="2060575"/>
            <a:ext cx="43084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рямоугольник 5">
            <a:extLst>
              <a:ext uri="{FF2B5EF4-FFF2-40B4-BE49-F238E27FC236}">
                <a16:creationId xmlns:a16="http://schemas.microsoft.com/office/drawing/2014/main" id="{2C411298-C1A3-467A-9C0C-7BAF48F6D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41767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Графическая модель образовательной среды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МОУ Леснополянская НШ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К.Д. Ушинского ЯМР дошкольные группы</a:t>
            </a:r>
          </a:p>
        </p:txBody>
      </p:sp>
      <p:sp>
        <p:nvSpPr>
          <p:cNvPr id="12295" name="Прямоугольник 6">
            <a:extLst>
              <a:ext uri="{FF2B5EF4-FFF2-40B4-BE49-F238E27FC236}">
                <a16:creationId xmlns:a16="http://schemas.microsoft.com/office/drawing/2014/main" id="{F0A32787-B57E-4F51-918F-227B3CF2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805488"/>
            <a:ext cx="4176712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1217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1217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1217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1217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12176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12176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12176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12176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Графическая модель образовательной среды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Леснополянская НШ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К.Д. Ушинского ЯМР начальной школы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7530E6-3AB7-4AFE-9CB5-9928B0952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549275"/>
            <a:ext cx="7343775" cy="5492750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Разработать программу личностно-развивающей образовательной среды школы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Создать условия для развития творческого потенциала всех участников образовательного процесса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Расширение социального партнёрства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кадрового потенциала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ресурсной базы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Увеличение доли творческого типа среды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ru-RU" sz="2400" dirty="0">
                <a:solidFill>
                  <a:srgbClr val="2A5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Активное включение родителей в образовательные процессы</a:t>
            </a:r>
          </a:p>
          <a:p>
            <a:pPr>
              <a:defRPr/>
            </a:pPr>
            <a:endParaRPr lang="ru-RU" sz="2400" dirty="0">
              <a:solidFill>
                <a:srgbClr val="2A5010"/>
              </a:solidFill>
            </a:endParaRPr>
          </a:p>
          <a:p>
            <a:pPr>
              <a:defRPr/>
            </a:pPr>
            <a:endParaRPr lang="ru-RU" sz="2400" dirty="0">
              <a:solidFill>
                <a:srgbClr val="2A501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1433</TotalTime>
  <Words>374</Words>
  <Application>Microsoft Office PowerPoint</Application>
  <PresentationFormat>Экран (4:3)</PresentationFormat>
  <Paragraphs>99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Мы команда?</vt:lpstr>
      <vt:lpstr>Презентация PowerPoint</vt:lpstr>
      <vt:lpstr>Презентация PowerPoint</vt:lpstr>
      <vt:lpstr>Первые шаги… </vt:lpstr>
      <vt:lpstr>Презентация PowerPoint</vt:lpstr>
      <vt:lpstr>Презентация PowerPoint</vt:lpstr>
      <vt:lpstr>«Создание личностно-развивающей образовательной среды ребенка 21 века»  </vt:lpstr>
      <vt:lpstr>Презентация PowerPoint</vt:lpstr>
      <vt:lpstr>Изменения в предметно-пространственной  среде ОУ</vt:lpstr>
      <vt:lpstr>Презентация PowerPoint</vt:lpstr>
      <vt:lpstr>Презентация PowerPoint</vt:lpstr>
      <vt:lpstr>     Социальное партнёрство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– команда!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Львовна Измайлова</dc:creator>
  <cp:lastModifiedBy>Ирина</cp:lastModifiedBy>
  <cp:revision>113</cp:revision>
  <dcterms:created xsi:type="dcterms:W3CDTF">2019-10-30T06:40:30Z</dcterms:created>
  <dcterms:modified xsi:type="dcterms:W3CDTF">2019-12-08T22:36:00Z</dcterms:modified>
</cp:coreProperties>
</file>