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61" r:id="rId2"/>
    <p:sldId id="265" r:id="rId3"/>
    <p:sldId id="268" r:id="rId4"/>
    <p:sldId id="266" r:id="rId5"/>
    <p:sldId id="277" r:id="rId6"/>
    <p:sldId id="267" r:id="rId7"/>
    <p:sldId id="269" r:id="rId8"/>
    <p:sldId id="270" r:id="rId9"/>
    <p:sldId id="272" r:id="rId10"/>
    <p:sldId id="271" r:id="rId11"/>
    <p:sldId id="276" r:id="rId12"/>
    <p:sldId id="273" r:id="rId13"/>
    <p:sldId id="274" r:id="rId14"/>
    <p:sldId id="275" r:id="rId15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2446E-B25D-41DC-9832-13C2118173C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2E4F9-2E28-41F2-9072-548C15F5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9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2E4F9-2E28-41F2-9072-548C15F59AD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9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411760" y="1268760"/>
            <a:ext cx="5760640" cy="4205352"/>
            <a:chOff x="1115616" y="2146448"/>
            <a:chExt cx="7165477" cy="334006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8800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5022056"/>
              <a:ext cx="7165477" cy="464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Подготовила воспитатель МДОУ №8 «Ленок» ЯМР: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</a:t>
              </a:r>
              <a:r>
                <a:rPr lang="ru-RU" sz="1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Курашкина</a:t>
              </a:r>
              <a:r>
                <a:rPr lang="ru-RU" sz="1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Анастасия Валерьевна</a:t>
              </a:r>
              <a:endParaRPr lang="ru-RU" sz="1600" dirty="0">
                <a:solidFill>
                  <a:srgbClr val="002060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11760" y="1300378"/>
            <a:ext cx="62646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лексической темы </a:t>
            </a:r>
            <a:r>
              <a:rPr lang="ru-RU" sz="4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«Профессии»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развитии речи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Тематическая физкультминутка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36" y="846138"/>
            <a:ext cx="3484939" cy="4646586"/>
          </a:xfrm>
        </p:spPr>
      </p:pic>
      <p:sp>
        <p:nvSpPr>
          <p:cNvPr id="3" name="Прямоугольник 2"/>
          <p:cNvSpPr/>
          <p:nvPr/>
        </p:nvSpPr>
        <p:spPr>
          <a:xfrm>
            <a:off x="5148064" y="764704"/>
            <a:ext cx="369086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Много профессий на свете у нас! </a:t>
            </a:r>
            <a:r>
              <a:rPr lang="ru-RU" sz="1200" dirty="0"/>
              <a:t>(Руки на поясе – повороты туловища вправо-влево)</a:t>
            </a:r>
          </a:p>
          <a:p>
            <a:r>
              <a:rPr lang="ru-RU" sz="1200" b="1" dirty="0"/>
              <a:t>О них поговорим сейчас: </a:t>
            </a:r>
            <a:r>
              <a:rPr lang="ru-RU" sz="1200" dirty="0"/>
              <a:t>(Развести руки в стороны)</a:t>
            </a:r>
          </a:p>
          <a:p>
            <a:r>
              <a:rPr lang="ru-RU" sz="1200" b="1" dirty="0"/>
              <a:t>Вот швея рубашки шьет, </a:t>
            </a:r>
            <a:r>
              <a:rPr lang="ru-RU" sz="1200" dirty="0"/>
              <a:t>(Движения воображаемой иглой)</a:t>
            </a:r>
          </a:p>
          <a:p>
            <a:r>
              <a:rPr lang="ru-RU" sz="1200" b="1" dirty="0"/>
              <a:t>Повар варит нам компот, </a:t>
            </a:r>
            <a:r>
              <a:rPr lang="ru-RU" sz="1200" dirty="0"/>
              <a:t>(Мешаем» поварешкой)</a:t>
            </a:r>
          </a:p>
          <a:p>
            <a:r>
              <a:rPr lang="ru-RU" sz="1200" b="1" dirty="0"/>
              <a:t>Самолет ведет пилот — </a:t>
            </a:r>
            <a:r>
              <a:rPr lang="ru-RU" sz="1200" dirty="0"/>
              <a:t>(Руки – в стороны)</a:t>
            </a:r>
          </a:p>
          <a:p>
            <a:r>
              <a:rPr lang="ru-RU" sz="1200" b="1" dirty="0"/>
              <a:t>На посадку и на взлет. </a:t>
            </a:r>
            <a:r>
              <a:rPr lang="ru-RU" sz="1200" dirty="0"/>
              <a:t>(Опускают их вниз, поднимают вверх)</a:t>
            </a:r>
          </a:p>
          <a:p>
            <a:r>
              <a:rPr lang="ru-RU" sz="1200" b="1" dirty="0"/>
              <a:t>Доктор ставит нам уколы </a:t>
            </a:r>
            <a:r>
              <a:rPr lang="ru-RU" sz="1200" dirty="0"/>
              <a:t>(Скрестить пальцы над головой. Движения: ладонь – кулак)</a:t>
            </a:r>
          </a:p>
          <a:p>
            <a:r>
              <a:rPr lang="ru-RU" sz="1200" b="1" dirty="0"/>
              <a:t>И охранник есть у школы. </a:t>
            </a:r>
            <a:r>
              <a:rPr lang="ru-RU" sz="1200" dirty="0"/>
              <a:t>(Руки – согнуты в локтях, силовой жест)</a:t>
            </a:r>
          </a:p>
          <a:p>
            <a:r>
              <a:rPr lang="ru-RU" sz="1200" b="1" dirty="0"/>
              <a:t>Каменщик кладет кирпич, </a:t>
            </a:r>
            <a:r>
              <a:rPr lang="ru-RU" sz="1200" dirty="0"/>
              <a:t>(Попеременно кладет кисти рук одна на другую сверху – вниз.)</a:t>
            </a:r>
          </a:p>
          <a:p>
            <a:r>
              <a:rPr lang="ru-RU" sz="1200" b="1" dirty="0"/>
              <a:t>А охотник ловит дичь </a:t>
            </a:r>
            <a:r>
              <a:rPr lang="ru-RU" sz="1200" dirty="0"/>
              <a:t>(Делают бинокль из пальчиков)</a:t>
            </a:r>
          </a:p>
          <a:p>
            <a:r>
              <a:rPr lang="ru-RU" sz="1200" b="1" dirty="0"/>
              <a:t>Есть учитель, есть кузнец, </a:t>
            </a:r>
            <a:r>
              <a:rPr lang="ru-RU" sz="1200" dirty="0"/>
              <a:t>(Загибают пальцы, перечисляя профессии)</a:t>
            </a:r>
          </a:p>
          <a:p>
            <a:r>
              <a:rPr lang="ru-RU" sz="1200" b="1" dirty="0" smtClean="0"/>
              <a:t>Балерина и певец.</a:t>
            </a:r>
          </a:p>
          <a:p>
            <a:r>
              <a:rPr lang="ru-RU" sz="1200" b="1" dirty="0" smtClean="0"/>
              <a:t>Чтоб профессии иметь, </a:t>
            </a:r>
            <a:r>
              <a:rPr lang="ru-RU" sz="1200" dirty="0" smtClean="0"/>
              <a:t>(Разгибаем пальцы)</a:t>
            </a:r>
          </a:p>
          <a:p>
            <a:r>
              <a:rPr lang="ru-RU" sz="1200" b="1" dirty="0" smtClean="0"/>
              <a:t>Нужно много знать, уметь </a:t>
            </a:r>
            <a:r>
              <a:rPr lang="ru-RU" sz="1200" dirty="0" smtClean="0"/>
              <a:t>(</a:t>
            </a:r>
            <a:r>
              <a:rPr lang="ru-RU" sz="1200" dirty="0"/>
              <a:t>Повороты кистями — тыльная </a:t>
            </a:r>
            <a:r>
              <a:rPr lang="ru-RU" sz="1200" dirty="0" smtClean="0"/>
              <a:t>сторона </a:t>
            </a:r>
            <a:r>
              <a:rPr lang="ru-RU" sz="1200" dirty="0"/>
              <a:t>ладошки)</a:t>
            </a:r>
          </a:p>
          <a:p>
            <a:r>
              <a:rPr lang="ru-RU" sz="1200" b="1" dirty="0"/>
              <a:t>Хорошо дружок учись! </a:t>
            </a:r>
            <a:r>
              <a:rPr lang="ru-RU" sz="1200" dirty="0"/>
              <a:t>(Погрозить пальчиком)</a:t>
            </a:r>
          </a:p>
          <a:p>
            <a:r>
              <a:rPr lang="ru-RU" sz="1200" b="1" dirty="0"/>
              <a:t>И, конечно, не ленись! </a:t>
            </a:r>
            <a:r>
              <a:rPr lang="ru-RU" sz="1200" dirty="0"/>
              <a:t>(Отрицательное движение указательным пальцем)</a:t>
            </a:r>
          </a:p>
        </p:txBody>
      </p:sp>
    </p:spTree>
    <p:extLst>
      <p:ext uri="{BB962C8B-B14F-4D97-AF65-F5344CB8AC3E}">
        <p14:creationId xmlns:p14="http://schemas.microsoft.com/office/powerpoint/2010/main" val="27706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Сюжетно-ролевая игра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836712"/>
            <a:ext cx="2602632" cy="496855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Одной из форм детской игровой деятельности является сюжетно-ролевая игра. Она </a:t>
            </a:r>
            <a:r>
              <a:rPr lang="ru-RU" sz="1800" dirty="0"/>
              <a:t>оказывает положительное </a:t>
            </a:r>
            <a:r>
              <a:rPr lang="ru-RU" sz="1800" dirty="0" smtClean="0"/>
              <a:t>влияние </a:t>
            </a:r>
            <a:r>
              <a:rPr lang="ru-RU" sz="1800" dirty="0"/>
              <a:t>на развитие речи. Через неё мы познакомимся с профессиями и обогащаем словарный запас новыми понятиями: </a:t>
            </a:r>
            <a:r>
              <a:rPr lang="ru-RU" sz="1800" dirty="0" smtClean="0"/>
              <a:t>Врач </a:t>
            </a:r>
            <a:r>
              <a:rPr lang="ru-RU" sz="1800" dirty="0"/>
              <a:t>– </a:t>
            </a:r>
            <a:r>
              <a:rPr lang="ru-RU" sz="1800" dirty="0" smtClean="0"/>
              <a:t>пациент, рецепт, зрение, укол, больница.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Мнемотаблицы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877632"/>
            <a:ext cx="2592288" cy="293818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/>
              <a:t>Мнемотаблицы</a:t>
            </a:r>
            <a:r>
              <a:rPr lang="ru-RU" sz="1800" dirty="0"/>
              <a:t> </a:t>
            </a:r>
            <a:r>
              <a:rPr lang="ru-RU" sz="1800" dirty="0" smtClean="0"/>
              <a:t>как средство развития </a:t>
            </a:r>
            <a:r>
              <a:rPr lang="ru-RU" sz="1800" dirty="0"/>
              <a:t>связной речи:</a:t>
            </a:r>
          </a:p>
          <a:p>
            <a:r>
              <a:rPr lang="ru-RU" sz="1800" dirty="0" smtClean="0"/>
              <a:t>обогащения </a:t>
            </a:r>
            <a:r>
              <a:rPr lang="ru-RU" sz="1800" dirty="0"/>
              <a:t>словарного запаса;</a:t>
            </a:r>
          </a:p>
          <a:p>
            <a:r>
              <a:rPr lang="ru-RU" sz="1800" dirty="0" smtClean="0"/>
              <a:t>при </a:t>
            </a:r>
            <a:r>
              <a:rPr lang="ru-RU" sz="1800" dirty="0"/>
              <a:t>обучении составлению рассказов;</a:t>
            </a:r>
          </a:p>
          <a:p>
            <a:r>
              <a:rPr lang="ru-RU" sz="1800" dirty="0" smtClean="0"/>
              <a:t>при </a:t>
            </a:r>
            <a:r>
              <a:rPr lang="ru-RU" sz="1800" dirty="0"/>
              <a:t>пересказах художественной литературы;</a:t>
            </a:r>
          </a:p>
          <a:p>
            <a:r>
              <a:rPr lang="ru-RU" sz="1800" dirty="0" smtClean="0"/>
              <a:t>при </a:t>
            </a:r>
            <a:r>
              <a:rPr lang="ru-RU" sz="1800" dirty="0"/>
              <a:t>отгадывании и загадывании </a:t>
            </a:r>
            <a:r>
              <a:rPr lang="ru-RU" sz="1800" dirty="0" smtClean="0"/>
              <a:t>загадок;</a:t>
            </a:r>
          </a:p>
          <a:p>
            <a:r>
              <a:rPr lang="ru-RU" sz="1800" dirty="0" smtClean="0"/>
              <a:t>при заучивании стихов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9045" y="1534283"/>
            <a:ext cx="5253203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Книжки-малышки по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лексической теме: Профессии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374" y="1976558"/>
            <a:ext cx="4692618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2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28659"/>
            <a:ext cx="6740152" cy="720080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1138" y="724994"/>
            <a:ext cx="4965171" cy="41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sz="3200" dirty="0"/>
              <a:t>Лексическая тема «Профессии» в старшей группе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8840"/>
            <a:ext cx="2889254" cy="2736304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1417638"/>
            <a:ext cx="5040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Цель: </a:t>
            </a:r>
            <a:r>
              <a:rPr lang="ru-RU" sz="1600" dirty="0"/>
              <a:t>формирование знаний о людях разных профессий.</a:t>
            </a:r>
          </a:p>
          <a:p>
            <a:r>
              <a:rPr lang="ru-RU" sz="1600" b="1" dirty="0"/>
              <a:t>Задачи.</a:t>
            </a:r>
          </a:p>
          <a:p>
            <a:r>
              <a:rPr lang="ru-RU" sz="1600" b="1" dirty="0"/>
              <a:t>Образовательные: </a:t>
            </a:r>
            <a:r>
              <a:rPr lang="ru-RU" sz="1600" dirty="0"/>
              <a:t>упражнять детей в составлении описательного рассказа о</a:t>
            </a:r>
          </a:p>
          <a:p>
            <a:r>
              <a:rPr lang="ru-RU" sz="1600" dirty="0"/>
              <a:t>профессии по </a:t>
            </a:r>
            <a:r>
              <a:rPr lang="ru-RU" sz="1600" dirty="0" err="1"/>
              <a:t>мнемотаблице</a:t>
            </a:r>
            <a:r>
              <a:rPr lang="ru-RU" sz="1600" dirty="0"/>
              <a:t>. Дать знания о том, что людям разных профессий помогают</a:t>
            </a:r>
          </a:p>
          <a:p>
            <a:r>
              <a:rPr lang="ru-RU" sz="1600" dirty="0"/>
              <a:t>орудия труда. Продолжать учить детей отвечать на вопросы полным предложением.</a:t>
            </a:r>
          </a:p>
          <a:p>
            <a:r>
              <a:rPr lang="ru-RU" sz="1600" b="1" dirty="0" smtClean="0"/>
              <a:t>Развивающие</a:t>
            </a:r>
            <a:r>
              <a:rPr lang="ru-RU" sz="1600" b="1" dirty="0"/>
              <a:t>: </a:t>
            </a:r>
            <a:r>
              <a:rPr lang="ru-RU" sz="1600" dirty="0"/>
              <a:t>активизировать словарь детей существительными,</a:t>
            </a:r>
          </a:p>
          <a:p>
            <a:r>
              <a:rPr lang="ru-RU" sz="1600" dirty="0"/>
              <a:t>прилагательными, глаголами по теме занятия; развивать грамматический строй речи;</a:t>
            </a:r>
          </a:p>
          <a:p>
            <a:r>
              <a:rPr lang="ru-RU" sz="1600" dirty="0"/>
              <a:t>развивать связную </a:t>
            </a:r>
            <a:r>
              <a:rPr lang="ru-RU" sz="1600" dirty="0" smtClean="0"/>
              <a:t>речь, внимание</a:t>
            </a:r>
            <a:r>
              <a:rPr lang="ru-RU" sz="1600" dirty="0"/>
              <a:t>,</a:t>
            </a:r>
            <a:r>
              <a:rPr lang="ru-RU" sz="1600" dirty="0" smtClean="0"/>
              <a:t> </a:t>
            </a:r>
            <a:r>
              <a:rPr lang="ru-RU" sz="1600" dirty="0"/>
              <a:t>память, мышление.</a:t>
            </a:r>
          </a:p>
          <a:p>
            <a:r>
              <a:rPr lang="ru-RU" sz="1600" b="1" dirty="0"/>
              <a:t>Воспитательные: </a:t>
            </a:r>
            <a:r>
              <a:rPr lang="ru-RU" sz="1600" dirty="0"/>
              <a:t>воспитывать интерес и уважение к людям разных профессий.</a:t>
            </a: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053" y="476672"/>
            <a:ext cx="2448272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игры </a:t>
            </a:r>
            <a:r>
              <a:rPr lang="ru-RU" sz="1800" dirty="0"/>
              <a:t>- наилучшее средство для развития мелкой моторики и речи. Разучивание текстов пальчиковой гимнастики способствует быстрому формированию речи, пространственного мышления, внимания, памяти и воображения.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25" y="1124744"/>
            <a:ext cx="5428060" cy="39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15616" y="764704"/>
            <a:ext cx="8171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Загадка</a:t>
            </a:r>
            <a:r>
              <a:rPr lang="ru-RU" sz="2000" dirty="0"/>
              <a:t> имеет огромное познавательное и воспитательное значение, способствует развитию образного мышления, обогащает речь детей.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93799"/>
            <a:ext cx="5339720" cy="38389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51" y="1781439"/>
            <a:ext cx="5457825" cy="4267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76" y="1826140"/>
            <a:ext cx="6057900" cy="42339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80367"/>
            <a:ext cx="6394808" cy="42797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76" y="1795600"/>
            <a:ext cx="6201962" cy="4264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28" y="1849197"/>
            <a:ext cx="5972175" cy="41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764704"/>
            <a:ext cx="4042792" cy="511256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Беседа является активным методом обучения детей при ознакомлении с окружающим миром и одним из самых эффективных словесных методов в развитии речи детей. В процессе беседы взрослый своими вопросами направляет мысли детей, подводя их к сравнениям, обобщениям, умозаключениям. В беседе ребенка учат ясно выражать свои мысли в слове, развивают умение слушать собеседника. Беседуя с детьми, о таких профессия как – пожарный, инспектор ДПС, </a:t>
            </a:r>
            <a:r>
              <a:rPr lang="ru-RU" sz="1800" dirty="0" smtClean="0"/>
              <a:t>повар </a:t>
            </a:r>
            <a:r>
              <a:rPr lang="ru-RU" sz="1800" dirty="0"/>
              <a:t>мы закрепляли уже имеющиеся знания об этих профессиях</a:t>
            </a:r>
            <a:r>
              <a:rPr lang="ru-RU" sz="1800" dirty="0" smtClean="0"/>
              <a:t>. Знакомились с новой профессией - ученый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65" y="1174440"/>
            <a:ext cx="3219822" cy="4293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9" y="920721"/>
            <a:ext cx="3600400" cy="4800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70" y="920721"/>
            <a:ext cx="3028316" cy="48110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11" y="967683"/>
            <a:ext cx="3052300" cy="47066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67" y="884231"/>
            <a:ext cx="3651870" cy="4869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7" y="2084833"/>
            <a:ext cx="3604384" cy="31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04664"/>
            <a:ext cx="7725544" cy="590465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«Кто что делает?» (5-7 лет)</a:t>
            </a:r>
          </a:p>
          <a:p>
            <a:pPr marL="0" indent="0">
              <a:buNone/>
            </a:pPr>
            <a:r>
              <a:rPr lang="ru-RU" sz="1800" b="1" dirty="0"/>
              <a:t>Дидактическая задача: </a:t>
            </a:r>
            <a:r>
              <a:rPr lang="ru-RU" sz="1800" dirty="0"/>
              <a:t>закреплять представления детей о профессиях. </a:t>
            </a:r>
            <a:r>
              <a:rPr lang="ru-RU" sz="1800" dirty="0" smtClean="0"/>
              <a:t>Учить проводить </a:t>
            </a:r>
            <a:r>
              <a:rPr lang="ru-RU" sz="1800" dirty="0"/>
              <a:t>ассоциации между профессиональным действием и профессией</a:t>
            </a:r>
          </a:p>
          <a:p>
            <a:pPr marL="0" indent="0">
              <a:buNone/>
            </a:pPr>
            <a:r>
              <a:rPr lang="ru-RU" sz="1800" b="1" dirty="0"/>
              <a:t>Оборудование: </a:t>
            </a:r>
            <a:r>
              <a:rPr lang="ru-RU" sz="1800" dirty="0"/>
              <a:t>карточки с изображением людей разных </a:t>
            </a:r>
            <a:r>
              <a:rPr lang="ru-RU" sz="1800" dirty="0" smtClean="0"/>
              <a:t>профессий, предметные </a:t>
            </a:r>
            <a:r>
              <a:rPr lang="ru-RU" sz="1800" dirty="0"/>
              <a:t>картинки с изображением объекта их деятельности.</a:t>
            </a:r>
          </a:p>
          <a:p>
            <a:pPr marL="0" indent="0">
              <a:buNone/>
            </a:pPr>
            <a:r>
              <a:rPr lang="ru-RU" sz="1800" b="1" dirty="0"/>
              <a:t>Игровое действие: </a:t>
            </a:r>
            <a:r>
              <a:rPr lang="ru-RU" sz="1800" dirty="0"/>
              <a:t>педагог раздает детям карточки с </a:t>
            </a:r>
            <a:r>
              <a:rPr lang="ru-RU" sz="1800" dirty="0" smtClean="0"/>
              <a:t>изображением представителей </a:t>
            </a:r>
            <a:r>
              <a:rPr lang="ru-RU" sz="1800" dirty="0"/>
              <a:t>различных профессий. Затем он демонстрирует </a:t>
            </a:r>
            <a:r>
              <a:rPr lang="ru-RU" sz="1800" dirty="0" smtClean="0"/>
              <a:t>предметные картинки </a:t>
            </a:r>
            <a:r>
              <a:rPr lang="ru-RU" sz="1800" dirty="0"/>
              <a:t>с изображением объекта их деятельности, при этом задавая вопросы:</a:t>
            </a:r>
          </a:p>
          <a:p>
            <a:pPr marL="0" indent="0">
              <a:buNone/>
            </a:pPr>
            <a:r>
              <a:rPr lang="ru-RU" sz="1800" dirty="0"/>
              <a:t>«Кто строит дома?», «Кто шьет платья?», «Кто рисует картины?», «Кто </a:t>
            </a:r>
            <a:r>
              <a:rPr lang="ru-RU" sz="1800" dirty="0" smtClean="0"/>
              <a:t>красит и </a:t>
            </a:r>
            <a:r>
              <a:rPr lang="ru-RU" sz="1800" dirty="0"/>
              <a:t>белит стены домов?», «Кто продает молоко?» и т.д. </a:t>
            </a:r>
            <a:r>
              <a:rPr lang="ru-RU" sz="1800" b="1" dirty="0"/>
              <a:t>Ответы детей:</a:t>
            </a:r>
          </a:p>
          <a:p>
            <a:pPr marL="0" indent="0">
              <a:buNone/>
            </a:pPr>
            <a:r>
              <a:rPr lang="ru-RU" sz="1800" dirty="0"/>
              <a:t>«Строители строят дома». «Маляр белит и красит стены дома», «</a:t>
            </a:r>
            <a:r>
              <a:rPr lang="ru-RU" sz="1800" dirty="0" smtClean="0"/>
              <a:t>Продавец продает </a:t>
            </a:r>
            <a:r>
              <a:rPr lang="ru-RU" sz="1800" dirty="0"/>
              <a:t>молоко» и т.д.</a:t>
            </a:r>
          </a:p>
        </p:txBody>
      </p:sp>
    </p:spTree>
    <p:extLst>
      <p:ext uri="{BB962C8B-B14F-4D97-AF65-F5344CB8AC3E}">
        <p14:creationId xmlns:p14="http://schemas.microsoft.com/office/powerpoint/2010/main" val="16293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7653536" cy="604867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«Угадай профессию» (5-7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лет)</a:t>
            </a:r>
          </a:p>
          <a:p>
            <a:pPr marL="0" indent="0">
              <a:buNone/>
            </a:pPr>
            <a:r>
              <a:rPr lang="ru-RU" sz="1800" b="1" dirty="0" smtClean="0"/>
              <a:t>Дидактическая задача: </a:t>
            </a:r>
            <a:r>
              <a:rPr lang="ru-RU" sz="1800" dirty="0" smtClean="0"/>
              <a:t>закрепить знания детей об орудиях и предметах труда</a:t>
            </a:r>
            <a:r>
              <a:rPr lang="ru-RU" sz="1800" dirty="0"/>
              <a:t>, относящихся к определенной профессии. Упражнять в </a:t>
            </a:r>
            <a:r>
              <a:rPr lang="ru-RU" sz="1800" dirty="0" smtClean="0"/>
              <a:t>назывании действий</a:t>
            </a:r>
            <a:r>
              <a:rPr lang="ru-RU" sz="1800" dirty="0"/>
              <a:t>, которые выполняет человек данной профессии.</a:t>
            </a:r>
          </a:p>
          <a:p>
            <a:pPr marL="0" indent="0">
              <a:buNone/>
            </a:pPr>
            <a:r>
              <a:rPr lang="ru-RU" sz="1800" b="1" dirty="0"/>
              <a:t>Оборудование: </a:t>
            </a:r>
            <a:r>
              <a:rPr lang="ru-RU" sz="1800" dirty="0"/>
              <a:t>орудия и предметы труда некоторых профессий, </a:t>
            </a:r>
            <a:r>
              <a:rPr lang="ru-RU" sz="1800" dirty="0" smtClean="0"/>
              <a:t>их изображение </a:t>
            </a:r>
            <a:r>
              <a:rPr lang="ru-RU" sz="1800" dirty="0"/>
              <a:t>на картинках или игрушки (рубанок, пила, молоток, </a:t>
            </a:r>
            <a:r>
              <a:rPr lang="ru-RU" sz="1800" dirty="0" smtClean="0"/>
              <a:t>гвозди, наперсток</a:t>
            </a:r>
            <a:r>
              <a:rPr lang="ru-RU" sz="1800" dirty="0"/>
              <a:t>, ножницы, игла в игольнице, сантиметр, фонендоскоп, шприц, бинт, кисти, краски, мольберт, ножницы, расческа, лак, бигуди, весы, гиря, лотки с овощами, жезл, свисток, машинка ГАИ и др</a:t>
            </a:r>
            <a:r>
              <a:rPr lang="ru-RU" sz="1800" dirty="0" smtClean="0"/>
              <a:t>.).</a:t>
            </a:r>
          </a:p>
          <a:p>
            <a:pPr marL="0" indent="0">
              <a:buNone/>
            </a:pPr>
            <a:r>
              <a:rPr lang="ru-RU" sz="1800" b="1" dirty="0" smtClean="0"/>
              <a:t>Игровое </a:t>
            </a:r>
            <a:r>
              <a:rPr lang="ru-RU" sz="1800" b="1" dirty="0"/>
              <a:t>действие: </a:t>
            </a:r>
            <a:r>
              <a:rPr lang="ru-RU" sz="1800" dirty="0"/>
              <a:t>ребенок отбирает на столе у воспитателя реальные предметы, картинки или игрушки, относящиеся к определенным профессиям, и говорит: «Я взял рубанок, пилу, молоток и гвозди. Отгадайте, какая у меня профессия?».</a:t>
            </a:r>
          </a:p>
          <a:p>
            <a:pPr marL="0" indent="0">
              <a:buNone/>
            </a:pPr>
            <a:r>
              <a:rPr lang="ru-RU" sz="1800" dirty="0"/>
              <a:t>Дети должны узнать, о какой профессии идет речь, и назвать действия, которые выполняет человек данной профессии. (Это столяр, он пилит, строгает доски).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4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7704856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«Угадайте, кто работает с этими вещами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(5-7 лет)</a:t>
            </a:r>
          </a:p>
          <a:p>
            <a:pPr marL="0" indent="0">
              <a:buNone/>
            </a:pPr>
            <a:r>
              <a:rPr lang="ru-RU" sz="1800" dirty="0"/>
              <a:t>Дидактическая задача: учить устанавливать ассоциативную связь между предметами и профессией человека.</a:t>
            </a:r>
          </a:p>
          <a:p>
            <a:pPr marL="0" indent="0">
              <a:buNone/>
            </a:pPr>
            <a:r>
              <a:rPr lang="ru-RU" sz="1800" dirty="0"/>
              <a:t>Игровое действие: воспитатель называет три слова, дети должны определить, с людьми какой профессии они связаны. </a:t>
            </a:r>
          </a:p>
          <a:p>
            <a:pPr marL="0" indent="0" algn="r">
              <a:buNone/>
            </a:pPr>
            <a:r>
              <a:rPr lang="ru-RU" sz="1400" dirty="0"/>
              <a:t>весы, прилавок, товар (продавец)</a:t>
            </a:r>
          </a:p>
          <a:p>
            <a:pPr marL="0" indent="0" algn="r">
              <a:buNone/>
            </a:pPr>
            <a:r>
              <a:rPr lang="ru-RU" sz="1400" dirty="0"/>
              <a:t>каска, шланг, вода (пожарный)</a:t>
            </a:r>
          </a:p>
          <a:p>
            <a:pPr marL="0" indent="0" algn="r">
              <a:buNone/>
            </a:pPr>
            <a:r>
              <a:rPr lang="ru-RU" sz="1400" dirty="0"/>
              <a:t>сцена, роль, грим (актер)</a:t>
            </a:r>
          </a:p>
          <a:p>
            <a:pPr marL="0" indent="0" algn="r">
              <a:buNone/>
            </a:pPr>
            <a:r>
              <a:rPr lang="ru-RU" sz="1400" dirty="0"/>
              <a:t>читальный зал, книги, читатель (библиотекарь)</a:t>
            </a:r>
          </a:p>
          <a:p>
            <a:pPr marL="0" indent="0" algn="r">
              <a:buNone/>
            </a:pPr>
            <a:r>
              <a:rPr lang="ru-RU" sz="1400" dirty="0"/>
              <a:t>ножницы, ткань, швейная машинка (портной)</a:t>
            </a:r>
          </a:p>
          <a:p>
            <a:pPr marL="0" indent="0" algn="r">
              <a:buNone/>
            </a:pPr>
            <a:r>
              <a:rPr lang="ru-RU" sz="1400" dirty="0"/>
              <a:t>плита, кастрюля, борщ (повар)</a:t>
            </a:r>
          </a:p>
          <a:p>
            <a:pPr marL="0" indent="0" algn="r">
              <a:buNone/>
            </a:pPr>
            <a:r>
              <a:rPr lang="ru-RU" sz="1400" dirty="0"/>
              <a:t>поле, пшеница, урожай (фермер, агроном)</a:t>
            </a:r>
          </a:p>
          <a:p>
            <a:pPr marL="0" indent="0" algn="r">
              <a:buNone/>
            </a:pPr>
            <a:r>
              <a:rPr lang="ru-RU" sz="1400" dirty="0"/>
              <a:t>доска, мел, учебник (учитель)</a:t>
            </a:r>
          </a:p>
          <a:p>
            <a:pPr marL="0" indent="0" algn="r">
              <a:buNone/>
            </a:pPr>
            <a:r>
              <a:rPr lang="ru-RU" sz="1400" dirty="0"/>
              <a:t>руль, колесо, дорога (водитель)</a:t>
            </a:r>
          </a:p>
          <a:p>
            <a:pPr marL="0" indent="0" algn="r">
              <a:buNone/>
            </a:pPr>
            <a:r>
              <a:rPr lang="ru-RU" sz="1400" dirty="0"/>
              <a:t>занятие, игры, прогулки (воспитатель)</a:t>
            </a:r>
          </a:p>
          <a:p>
            <a:pPr marL="0" indent="0" algn="r">
              <a:buNone/>
            </a:pPr>
            <a:r>
              <a:rPr lang="ru-RU" sz="1400" dirty="0"/>
              <a:t>топор, пила, гвозди (плотник)</a:t>
            </a:r>
          </a:p>
          <a:p>
            <a:pPr marL="0" indent="0" algn="r">
              <a:buNone/>
            </a:pPr>
            <a:r>
              <a:rPr lang="ru-RU" sz="1400" dirty="0"/>
              <a:t>кирпичи, цемент, новый дом (строитель)</a:t>
            </a:r>
          </a:p>
          <a:p>
            <a:pPr marL="0" indent="0" algn="r">
              <a:buNone/>
            </a:pPr>
            <a:r>
              <a:rPr lang="ru-RU" sz="1400" dirty="0"/>
              <a:t>краски, кисти, побелка (маляр)</a:t>
            </a:r>
          </a:p>
          <a:p>
            <a:pPr marL="0" indent="0" algn="r">
              <a:buNone/>
            </a:pPr>
            <a:r>
              <a:rPr lang="ru-RU" sz="1400" dirty="0"/>
              <a:t>бинт, таблетки, белый халат (врач)</a:t>
            </a:r>
          </a:p>
          <a:p>
            <a:pPr marL="0" indent="0" algn="r">
              <a:buNone/>
            </a:pPr>
            <a:r>
              <a:rPr lang="ru-RU" sz="1400" dirty="0"/>
              <a:t>ножницы, фен, пеньюар (парикмахер)</a:t>
            </a:r>
          </a:p>
          <a:p>
            <a:pPr marL="0" indent="0" algn="r">
              <a:buNone/>
            </a:pPr>
            <a:r>
              <a:rPr lang="ru-RU" sz="1400" dirty="0"/>
              <a:t>корабль, тельняшка, море (моряк)</a:t>
            </a:r>
          </a:p>
          <a:p>
            <a:pPr marL="0" indent="0" algn="r">
              <a:buNone/>
            </a:pPr>
            <a:r>
              <a:rPr lang="ru-RU" sz="1400" dirty="0"/>
              <a:t>небо, самолёт, аэродром (летчик)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5095280" cy="3906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4" y="2636911"/>
            <a:ext cx="5389874" cy="3906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4" y="2636910"/>
            <a:ext cx="5389874" cy="3967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9" y="2692453"/>
            <a:ext cx="5215863" cy="391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Речевые игры и упражнения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9" y="896323"/>
            <a:ext cx="8568951" cy="55446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5" y="907491"/>
            <a:ext cx="8568950" cy="57059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3" y="902016"/>
            <a:ext cx="8680186" cy="5650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4" y="895566"/>
            <a:ext cx="8680186" cy="5680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0" y="906955"/>
            <a:ext cx="8718874" cy="5669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5" y="912893"/>
            <a:ext cx="8742516" cy="58455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9" y="932935"/>
            <a:ext cx="8742516" cy="59057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" y="898101"/>
            <a:ext cx="8676418" cy="590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8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1">
      <a:dk1>
        <a:srgbClr val="600000"/>
      </a:dk1>
      <a:lt1>
        <a:srgbClr val="600000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903</Words>
  <Application>Microsoft Office PowerPoint</Application>
  <PresentationFormat>Экран (4:3)</PresentationFormat>
  <Paragraphs>80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Comic Sans MS</vt:lpstr>
      <vt:lpstr>Arial</vt:lpstr>
      <vt:lpstr>Calibri</vt:lpstr>
      <vt:lpstr>1_Тема Office</vt:lpstr>
      <vt:lpstr>Презентация PowerPoint</vt:lpstr>
      <vt:lpstr>Лексическая тема «Профессии» в старшей группе </vt:lpstr>
      <vt:lpstr>Презентация PowerPoint</vt:lpstr>
      <vt:lpstr>Презентация PowerPoint</vt:lpstr>
      <vt:lpstr>Беседа</vt:lpstr>
      <vt:lpstr>Презентация PowerPoint</vt:lpstr>
      <vt:lpstr>Презентация PowerPoint</vt:lpstr>
      <vt:lpstr>Презентация PowerPoint</vt:lpstr>
      <vt:lpstr>Речевые игры и упражнения</vt:lpstr>
      <vt:lpstr>Тематическая физкультминутка</vt:lpstr>
      <vt:lpstr>Сюжетно-ролевая игра</vt:lpstr>
      <vt:lpstr>Мнемотаблицы</vt:lpstr>
      <vt:lpstr>Книжки-малышки по  лексической теме: Профессии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User</cp:lastModifiedBy>
  <cp:revision>66</cp:revision>
  <dcterms:created xsi:type="dcterms:W3CDTF">2014-07-06T18:18:01Z</dcterms:created>
  <dcterms:modified xsi:type="dcterms:W3CDTF">2023-11-27T09:58:54Z</dcterms:modified>
</cp:coreProperties>
</file>