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yslide.ru/documents_4/5bd7925046193ba51b6eddb074d75594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4846"/>
            <a:ext cx="9361040" cy="697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5997" y="332656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ctr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</a:t>
            </a:r>
          </a:p>
          <a:p>
            <a:pPr indent="450000" algn="ctr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8 «Ленок» Ярославского муниципального района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6960" y="1628800"/>
            <a:ext cx="8373512" cy="27517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indent="450000" algn="ctr">
              <a:lnSpc>
                <a:spcPct val="150000"/>
              </a:lnSpc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 </a:t>
            </a: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СРЕДСТВО РАЗВИТИЯ РЕЧИ ДЕТЕЙ ДОШКОЛЬНОГО ВОЗРАСТА»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15007" y="494116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pPr algn="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Касторнова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79103" y="6165304"/>
            <a:ext cx="798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г</a:t>
            </a:r>
          </a:p>
        </p:txBody>
      </p:sp>
    </p:spTree>
    <p:extLst>
      <p:ext uri="{BB962C8B-B14F-4D97-AF65-F5344CB8AC3E}">
        <p14:creationId xmlns:p14="http://schemas.microsoft.com/office/powerpoint/2010/main" val="1733865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0554065"/>
              </p:ext>
            </p:extLst>
          </p:nvPr>
        </p:nvGraphicFramePr>
        <p:xfrm>
          <a:off x="1533207" y="4005064"/>
          <a:ext cx="6077585" cy="98145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038475"/>
                <a:gridCol w="303911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«На что похоже?»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«Чем отличается?»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Забор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Пила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трава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 descr="https://funart.pro/uploads/posts/2020-04/1586532172_6-p-istoricheskie-foni-dlya-prezentatsii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1"/>
            <a:ext cx="9144000" cy="685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94005" y="620274"/>
            <a:ext cx="21496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Выбор объекта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27652" y="1060756"/>
            <a:ext cx="16426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РАСЧЁСКА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82850" y="2133055"/>
            <a:ext cx="4572000" cy="960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Заполнение левой части таблицы: «На что похожа?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47503" y="3098841"/>
            <a:ext cx="16426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РАСЧЁСКА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162090"/>
              </p:ext>
            </p:extLst>
          </p:nvPr>
        </p:nvGraphicFramePr>
        <p:xfrm>
          <a:off x="1532890" y="1556792"/>
          <a:ext cx="6077585" cy="42062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038475"/>
                <a:gridCol w="3039110"/>
              </a:tblGrid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«На что похоже?»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«Чем отличается?»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698538"/>
              </p:ext>
            </p:extLst>
          </p:nvPr>
        </p:nvGraphicFramePr>
        <p:xfrm>
          <a:off x="1533207" y="3717032"/>
          <a:ext cx="6077585" cy="189280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038475"/>
                <a:gridCol w="3039110"/>
              </a:tblGrid>
              <a:tr h="3940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«На что похоже?»</a:t>
                      </a:r>
                      <a:endParaRPr lang="ru-RU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«Чем отличается?»</a:t>
                      </a:r>
                      <a:endParaRPr lang="ru-RU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Забор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Пила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Трава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5620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</p:nvPr>
        </p:nvGraphicFramePr>
        <p:xfrm>
          <a:off x="1533207" y="3372453"/>
          <a:ext cx="6077585" cy="98145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038475"/>
                <a:gridCol w="303911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«На что похоже?»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«Чем отличается?»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Забор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Пила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Трава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Нельзя лазить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 пилит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 растёт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 descr="https://funart.pro/uploads/posts/2020-04/1586532172_6-p-istoricheskie-foni-dlya-prezentatsii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78170" y="188640"/>
            <a:ext cx="56886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Заполнение правой части таблицы: «Чем отличается?»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01139" y="1204303"/>
            <a:ext cx="16426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РАСЧЁСКА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3493457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Вставка «слов – связки» - КАК, НО. Составление загадки о расчёске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11760" y="450912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это?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забор, но нельзя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лазить.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пила, но не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пилит,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трава, но не растёт.</a:t>
            </a:r>
          </a:p>
        </p:txBody>
      </p:sp>
      <p:pic>
        <p:nvPicPr>
          <p:cNvPr id="10242" name="Picture 2" descr="https://creazilla-store.fra1.digitaloceanspaces.com/cliparts/820040/comb-clipart-m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271" y="5125006"/>
            <a:ext cx="2048146" cy="158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506415"/>
              </p:ext>
            </p:extLst>
          </p:nvPr>
        </p:nvGraphicFramePr>
        <p:xfrm>
          <a:off x="1783693" y="1649262"/>
          <a:ext cx="6077585" cy="189280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038475"/>
                <a:gridCol w="3039110"/>
              </a:tblGrid>
              <a:tr h="3328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«На что похоже?»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«Чем отличается?»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Забор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Пила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Трава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Нельзя лазить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Не пилит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Не растёт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6717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</p:nvPr>
        </p:nvGraphicFramePr>
        <p:xfrm>
          <a:off x="1533207" y="3740499"/>
          <a:ext cx="6077585" cy="24536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038475"/>
                <a:gridCol w="303911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«Какая? (какой?, какое?)»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«Что такое же? »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 descr="https://funart.pro/uploads/posts/2020-04/1586532172_6-p-istoricheskie-foni-dlya-prezentatsii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260648"/>
            <a:ext cx="4572000" cy="960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способ.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Составление  опорной таблицы вида: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2060848"/>
            <a:ext cx="21496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Выбор объекта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33410" y="2477918"/>
            <a:ext cx="13805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871989"/>
            <a:ext cx="7848872" cy="55562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261939" y="3427614"/>
            <a:ext cx="54543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Заполнение левой части таблицы: «Какое?»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033408" y="3981612"/>
            <a:ext cx="13805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38451"/>
              </p:ext>
            </p:extLst>
          </p:nvPr>
        </p:nvGraphicFramePr>
        <p:xfrm>
          <a:off x="835126" y="1340768"/>
          <a:ext cx="7777138" cy="42062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888162"/>
                <a:gridCol w="388897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«Какая? (какой?, какое?)»</a:t>
                      </a:r>
                      <a:endParaRPr lang="ru-RU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«Что такое же? »</a:t>
                      </a:r>
                      <a:endParaRPr lang="ru-RU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737508"/>
              </p:ext>
            </p:extLst>
          </p:nvPr>
        </p:nvGraphicFramePr>
        <p:xfrm>
          <a:off x="1638706" y="4516393"/>
          <a:ext cx="6077585" cy="189280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038475"/>
                <a:gridCol w="303911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Какое?»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«Что такое же? 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Яркое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Круглое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Жаркое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8141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</p:nvPr>
        </p:nvGraphicFramePr>
        <p:xfrm>
          <a:off x="1533207" y="3372453"/>
          <a:ext cx="6077585" cy="98145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038475"/>
                <a:gridCol w="303911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«Какое»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«Что такое же? »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Яркое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Круглое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Жаркое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Лампа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Колесо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Огонь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 descr="https://funart.pro/uploads/posts/2020-04/1586532172_6-p-istoricheskie-foni-dlya-prezentatsii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" y="0"/>
            <a:ext cx="9144000" cy="685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47664" y="260648"/>
            <a:ext cx="64087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Заполнение правой части таблицы:  «Что такое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33408" y="814646"/>
            <a:ext cx="13805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6831" y="3150615"/>
            <a:ext cx="792087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Вставка «слов – связки» 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НЕ. Составление загадки о солнце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93360" y="4149079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это?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Яркое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не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лампа?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Круглое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не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колесо?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Жаркое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не огонь? </a:t>
            </a:r>
          </a:p>
        </p:txBody>
      </p:sp>
      <p:pic>
        <p:nvPicPr>
          <p:cNvPr id="12" name="Picture 2" descr="https://avatanplus.com/files/resources/original/5c615e2018d85168dc57ad6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910990"/>
            <a:ext cx="259238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665871"/>
              </p:ext>
            </p:extLst>
          </p:nvPr>
        </p:nvGraphicFramePr>
        <p:xfrm>
          <a:off x="1684900" y="1340768"/>
          <a:ext cx="6077585" cy="168249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038475"/>
                <a:gridCol w="303911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Какое?»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«Что такое же? 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Яркое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Круглое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Жаркое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Лампа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Колесо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Огонь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512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unart.pro/uploads/posts/2020-04/1586532172_6-p-istoricheskie-foni-dlya-prezentatsii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404664"/>
            <a:ext cx="4572000" cy="960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способ.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Составление  опорной таблицы вида:</a:t>
            </a:r>
          </a:p>
        </p:txBody>
      </p:sp>
      <p:pic>
        <p:nvPicPr>
          <p:cNvPr id="6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923" y="1364992"/>
            <a:ext cx="8029575" cy="82254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09717" y="2182989"/>
            <a:ext cx="21496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Выбор объекта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48755" y="2583099"/>
            <a:ext cx="12121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КОМАР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954" y="2938397"/>
            <a:ext cx="8101012" cy="82254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259632" y="3754724"/>
            <a:ext cx="73428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Заполнение левой части таблицы: «Что делает?» </a:t>
            </a:r>
          </a:p>
        </p:txBody>
      </p:sp>
      <p:pic>
        <p:nvPicPr>
          <p:cNvPr id="11" name="tabl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9752" y="4308722"/>
            <a:ext cx="4939208" cy="214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556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unart.pro/uploads/posts/2020-04/1586532172_6-p-istoricheskie-foni-dlya-prezentatsii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92" y="0"/>
            <a:ext cx="9144000" cy="685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260648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Заполнение правой части таблицы:  «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(что)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делает  то же действие?»</a:t>
            </a:r>
          </a:p>
        </p:txBody>
      </p:sp>
      <p:pic>
        <p:nvPicPr>
          <p:cNvPr id="6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131" y="1230138"/>
            <a:ext cx="5825738" cy="240325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87624" y="3633391"/>
            <a:ext cx="73448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Вставка «слов – связки» - А НЕ. Составление загадки о комаре.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57851" y="436510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такое?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Летает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не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самолёт?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Пищит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не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мышь?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Кусается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не собака?</a:t>
            </a:r>
          </a:p>
        </p:txBody>
      </p:sp>
      <p:pic>
        <p:nvPicPr>
          <p:cNvPr id="14340" name="Picture 4" descr="https://clipart-library.com/images_k/mosquito-transparent-background/mosquito-transparent-background-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365104"/>
            <a:ext cx="321910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002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unart.pro/uploads/posts/2020-04/1586532172_6-p-istoricheskie-foni-dlya-prezentatsii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430587" y="404664"/>
            <a:ext cx="22828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КАК, НО</a:t>
            </a:r>
          </a:p>
        </p:txBody>
      </p:sp>
      <p:pic>
        <p:nvPicPr>
          <p:cNvPr id="6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524" y="1052736"/>
            <a:ext cx="6076950" cy="555625"/>
          </a:xfrm>
          <a:prstGeom prst="rect">
            <a:avLst/>
          </a:prstGeom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707904" y="1976352"/>
            <a:ext cx="19129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А, НЕ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800475" y="3356992"/>
            <a:ext cx="19129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А, НЕ</a:t>
            </a:r>
          </a:p>
        </p:txBody>
      </p:sp>
      <p:pic>
        <p:nvPicPr>
          <p:cNvPr id="10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232" y="4149080"/>
            <a:ext cx="7983537" cy="823913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013774"/>
              </p:ext>
            </p:extLst>
          </p:nvPr>
        </p:nvGraphicFramePr>
        <p:xfrm>
          <a:off x="786631" y="2636912"/>
          <a:ext cx="7777138" cy="42062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888162"/>
                <a:gridCol w="388897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«Какая? (какой?, какое?)»</a:t>
                      </a:r>
                      <a:endParaRPr lang="ru-RU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«Что такое же? »</a:t>
                      </a:r>
                      <a:endParaRPr lang="ru-RU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1623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unart.pro/uploads/posts/2020-04/1586532172_6-p-istoricheskie-foni-dlya-prezentatsii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28" y="-13755"/>
            <a:ext cx="9166044" cy="687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11629"/>
            <a:ext cx="81369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с детьми по составлению загадок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063103"/>
            <a:ext cx="7920880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000"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Составление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загадок коллективно для одного отгадчика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2852" y="1556792"/>
            <a:ext cx="8083603" cy="1421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000"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Один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отправляется за дверь. Воспитатель с детьми выбирает предмет и обсуждает, как составить загадку. Предмет прячется, приглашается ребёнок и кто – то из детей загадывает загадку.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2852" y="2941958"/>
            <a:ext cx="7776864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000"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Составление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загадывание загадок детей друг другу в двух командах или подгруппах.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3902286"/>
            <a:ext cx="8136903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000"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Составление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загадок дома по опорным таблицам. К этой работе активно подключаются родители.</a:t>
            </a:r>
          </a:p>
        </p:txBody>
      </p:sp>
    </p:spTree>
    <p:extLst>
      <p:ext uri="{BB962C8B-B14F-4D97-AF65-F5344CB8AC3E}">
        <p14:creationId xmlns:p14="http://schemas.microsoft.com/office/powerpoint/2010/main" val="3983088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unart.pro/uploads/posts/2020-04/1586532172_6-p-istoricheskie-foni-dlya-prezentatsii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620688"/>
            <a:ext cx="8208912" cy="3960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5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«Скажи мне – и я забуду, покажи мне – и я запомню, дай сделать - и я пойму»</a:t>
            </a:r>
          </a:p>
        </p:txBody>
      </p:sp>
    </p:spTree>
    <p:extLst>
      <p:ext uri="{BB962C8B-B14F-4D97-AF65-F5344CB8AC3E}">
        <p14:creationId xmlns:p14="http://schemas.microsoft.com/office/powerpoint/2010/main" val="2258531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unart.pro/uploads/posts/2020-04/1586532172_6-p-istoricheskie-foni-dlya-prezentatsii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ttps://trafaret-decor.ru/sites/default/files/2022-08/delo/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" y="-37986"/>
            <a:ext cx="9339330" cy="699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185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unart.pro/uploads/posts/2020-04/1586532172_6-p-istoricheskie-foni-dlya-prezentatsii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0"/>
            <a:ext cx="9144000" cy="685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39752" y="980728"/>
            <a:ext cx="43726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такое загадка?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988840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малых форм устного народного творчества, в которой в предельно сжатой, образной форме даются наиболее яркие, характерные признаки предметов и явлений.</a:t>
            </a:r>
          </a:p>
        </p:txBody>
      </p:sp>
    </p:spTree>
    <p:extLst>
      <p:ext uri="{BB962C8B-B14F-4D97-AF65-F5344CB8AC3E}">
        <p14:creationId xmlns:p14="http://schemas.microsoft.com/office/powerpoint/2010/main" val="548246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unart.pro/uploads/posts/2020-04/1586532172_6-p-istoricheskie-foni-dlya-prezentatsii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1"/>
            <a:ext cx="9144000" cy="685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77655" y="826962"/>
            <a:ext cx="36936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загадок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221571" y="1412776"/>
            <a:ext cx="1512168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436096" y="1412776"/>
            <a:ext cx="1368152" cy="15814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475656" y="2924944"/>
            <a:ext cx="17276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ародные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20172" y="2925821"/>
            <a:ext cx="1801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вторские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888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unart.pro/uploads/posts/2020-04/1586532172_6-p-istoricheskie-foni-dlya-prezentatsii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1"/>
            <a:ext cx="9144000" cy="685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43806" y="260648"/>
            <a:ext cx="37196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загадок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183533"/>
            <a:ext cx="29417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Описательные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1719230"/>
            <a:ext cx="355536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Кафтан на мне зеленый,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сердце как кумач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вкус как сахар сладок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сам похож на мяч.</a:t>
            </a:r>
          </a:p>
          <a:p>
            <a:endParaRPr lang="ru-RU" dirty="0"/>
          </a:p>
        </p:txBody>
      </p:sp>
      <p:pic>
        <p:nvPicPr>
          <p:cNvPr id="3074" name="Picture 2" descr="https://funforkids.ru/pictures/watermelonphoto/watermelon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590" y="3904317"/>
            <a:ext cx="2128842" cy="214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923928" y="1208718"/>
            <a:ext cx="50801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Загадки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звукоподражания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61712" y="1731938"/>
            <a:ext cx="35553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стеклянной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дверцей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Бьется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чье-то сердце.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Бьется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чье-то сердце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Тихо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так,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Тихо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</a:t>
            </a:r>
          </a:p>
        </p:txBody>
      </p:sp>
      <p:pic>
        <p:nvPicPr>
          <p:cNvPr id="3076" name="Picture 4" descr="https://catherineasquithgallery.com/uploads/posts/2021-03/1614571389_64-p-chasi-na-belom-fone-6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668" y="3933055"/>
            <a:ext cx="2422527" cy="238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53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unart.pro/uploads/posts/2020-04/1586532172_6-p-istoricheskie-foni-dlya-prezentatsii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764704"/>
            <a:ext cx="33906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Загадки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рифмы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2944" y="1295922"/>
            <a:ext cx="35492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подполье,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каморке</a:t>
            </a:r>
          </a:p>
          <a:p>
            <a:pPr indent="450000"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норке</a:t>
            </a:r>
          </a:p>
          <a:p>
            <a:pPr indent="450000"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Серая малышка</a:t>
            </a:r>
          </a:p>
          <a:p>
            <a:pPr indent="450000"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 это? </a:t>
            </a:r>
          </a:p>
        </p:txBody>
      </p:sp>
      <p:pic>
        <p:nvPicPr>
          <p:cNvPr id="5122" name="Picture 2" descr="https://www.pngplay.com/wp-content/uploads/12/Mouse-Animal-PNG-Clip-Art-HD-Qualit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44" y="3322988"/>
            <a:ext cx="3254960" cy="175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427984" y="76470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Загадки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перевертыши, загадки – небылицы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27984" y="172620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Шерсть смотали мы в моток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Выйдет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шелковый платок.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Отвечайте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правда ли? </a:t>
            </a:r>
          </a:p>
        </p:txBody>
      </p:sp>
      <p:pic>
        <p:nvPicPr>
          <p:cNvPr id="5124" name="Picture 4" descr="https://www.pinclipart.com/picdir/big/41-415156_check-program-availability-transparent-background-x-png-clipar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140967"/>
            <a:ext cx="2533858" cy="209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101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unart.pro/uploads/posts/2020-04/1586532172_6-p-istoricheskie-foni-dlya-prezentatsii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1"/>
            <a:ext cx="9144000" cy="685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188640"/>
            <a:ext cx="8064896" cy="3730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загадок является очень эффективной  формой в работе по речевому развитию детей. </a:t>
            </a:r>
          </a:p>
          <a:p>
            <a:pPr indent="450000" algn="just"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обогащают словарь детей за счет многозначности слов;</a:t>
            </a:r>
          </a:p>
          <a:p>
            <a:pPr indent="450000" algn="just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помогают увидеть вторичные значения слов;</a:t>
            </a:r>
          </a:p>
          <a:p>
            <a:pPr indent="450000" algn="just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формируют представления о переносном  значении слова;</a:t>
            </a:r>
          </a:p>
          <a:p>
            <a:pPr indent="450000" algn="just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помогают усвоить звуковой и грамматический строй русской речи, заставляя сосредоточиться на языковой форме и анализировать ее.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221088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ctr">
              <a:lnSpc>
                <a:spcPct val="150000"/>
              </a:lnSpc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агадка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 позволяет решить проблемы речевого развития детей, но и, что самое главное, доставляет ребенку радость. </a:t>
            </a:r>
          </a:p>
        </p:txBody>
      </p:sp>
    </p:spTree>
    <p:extLst>
      <p:ext uri="{BB962C8B-B14F-4D97-AF65-F5344CB8AC3E}">
        <p14:creationId xmlns:p14="http://schemas.microsoft.com/office/powerpoint/2010/main" val="1129581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unart.pro/uploads/posts/2020-04/1586532172_6-p-istoricheskie-foni-dlya-prezentatsii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" y="2771"/>
            <a:ext cx="9144000" cy="685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37318" y="620688"/>
            <a:ext cx="26357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роблемы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484784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150000"/>
              </a:lnSpc>
            </a:pPr>
            <a:r>
              <a:rPr lang="ru-RU" sz="2000" dirty="0"/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-невнимательно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слушают текст загадки;</a:t>
            </a:r>
          </a:p>
          <a:p>
            <a:pPr indent="450000" algn="just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-не запоминают полностью содержание загадки;</a:t>
            </a:r>
          </a:p>
          <a:p>
            <a:pPr indent="450000" algn="just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-полностью или частично не понимают текст загадки;</a:t>
            </a:r>
          </a:p>
          <a:p>
            <a:pPr indent="450000" algn="just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-при отгадывании и сравнении используют не все признаки, имеющиеся   в загадке;</a:t>
            </a:r>
          </a:p>
          <a:p>
            <a:pPr indent="450000" algn="just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 могут  правильно проанализировать, сравнить и обобщить признаки, указанные в загадке. </a:t>
            </a:r>
          </a:p>
        </p:txBody>
      </p:sp>
    </p:spTree>
    <p:extLst>
      <p:ext uri="{BB962C8B-B14F-4D97-AF65-F5344CB8AC3E}">
        <p14:creationId xmlns:p14="http://schemas.microsoft.com/office/powerpoint/2010/main" val="2687087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unart.pro/uploads/posts/2020-04/1586532172_6-p-istoricheskie-foni-dlya-prezentatsii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1"/>
            <a:ext cx="9144000" cy="685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23728" y="116632"/>
            <a:ext cx="4572000" cy="113396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000" algn="ctr"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составления загадок по опорным таблицам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1340768"/>
            <a:ext cx="640871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Ι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работа: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сравнивать предмет  «На что похоже?»</a:t>
            </a:r>
          </a:p>
        </p:txBody>
      </p:sp>
      <p:sp>
        <p:nvSpPr>
          <p:cNvPr id="7" name="AutoShape 2" descr="https://ae04.alicdn.com/kf/HTB17KCxVSzqK1RjSZFLq6An2XXa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https://ae04.alicdn.com/kf/HTB17KCxVSzqK1RjSZFLq6An2XXaM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https://ae04.alicdn.com/kf/HTB17KCxVSzqK1RjSZFLq6An2XXaM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43" y="3430385"/>
            <a:ext cx="2634081" cy="272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 descr="https://i.artfile.ru/4000x3002_809055_%5Bwww.ArtFile.ru%5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411" y="3983260"/>
            <a:ext cx="2140002" cy="160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http://dasha46.narod.ru/Encyclopedic_Knowledge/FloatingCat/Biology/Animals/Reptiles/Nile_crocodile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87907"/>
            <a:ext cx="2736304" cy="210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https://img-fotki.yandex.ru/get/4714/66124276.1e/0_635c3_649063c9_X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514" y="2636912"/>
            <a:ext cx="2363416" cy="177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632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8775689"/>
              </p:ext>
            </p:extLst>
          </p:nvPr>
        </p:nvGraphicFramePr>
        <p:xfrm>
          <a:off x="1083190" y="3789040"/>
          <a:ext cx="6077585" cy="24536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38475"/>
                <a:gridCol w="303911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«На что похоже?»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«Чем отличается?»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2" descr="https://funart.pro/uploads/posts/2020-04/1586532172_6-p-istoricheskie-foni-dlya-prezentatsii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61310" y="770283"/>
            <a:ext cx="669674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ЭТАП.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сочинения загадок по опорным таблицам</a:t>
            </a:r>
          </a:p>
          <a:p>
            <a:pPr algn="ctr"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способ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Составление  опорной таблицы вида: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884472"/>
              </p:ext>
            </p:extLst>
          </p:nvPr>
        </p:nvGraphicFramePr>
        <p:xfrm>
          <a:off x="1370889" y="2924944"/>
          <a:ext cx="6077585" cy="42062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038475"/>
                <a:gridCol w="303911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«На что похоже?»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«Чем отличается?»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8806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839</Words>
  <Application>Microsoft Office PowerPoint</Application>
  <PresentationFormat>Экран (4:3)</PresentationFormat>
  <Paragraphs>159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Nikita</dc:creator>
  <cp:lastModifiedBy>Nikita</cp:lastModifiedBy>
  <cp:revision>13</cp:revision>
  <dcterms:created xsi:type="dcterms:W3CDTF">2023-11-26T10:17:17Z</dcterms:created>
  <dcterms:modified xsi:type="dcterms:W3CDTF">2023-11-28T13:42:22Z</dcterms:modified>
</cp:coreProperties>
</file>