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3" r:id="rId9"/>
    <p:sldId id="290" r:id="rId10"/>
    <p:sldId id="285" r:id="rId11"/>
    <p:sldId id="287" r:id="rId12"/>
    <p:sldId id="288" r:id="rId13"/>
    <p:sldId id="286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FCCE60-88E1-406E-BEFE-1AA9C4018C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0FF711-CEF6-4D41-8148-E9D0B637D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6237312"/>
            <a:ext cx="3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08.12.2022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7" name="Picture 3" descr="C:\Users\дом\Desktop\122783.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86" y="3460357"/>
            <a:ext cx="3019882" cy="2560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974" y="836712"/>
            <a:ext cx="8636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НОВЫЕ ТРЕБОВАНИЯ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 РЕАЛИЗАЦИИ СИСТЕМЫ НАСТАВНИЧЕСТВА В ОБРАЗОВАТЕЛЬНЫХ ОРГАНИЗАЦИЯХ.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4923165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Подготовила: Кузнецова О.Г.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Старший воспитатель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МОУ </a:t>
            </a: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Леснополянской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НШ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им. К.Д. Ушинского ЯМР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517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6024" y="57680"/>
            <a:ext cx="8748464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ЭТАПЫ ВЗАИМОДЕЙСТВИЯ НАСТАВНИКА И НАСТАВЛЯЕМОГО.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Условия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(для руководителя)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Наличие кадров,  определяем куратора,  создаем рабочую группу.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Информация о наставничестве на сайте учреждения. уголки определить.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Сюда же входит и разработка документов.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Запускаем систему: </a:t>
            </a:r>
            <a:endParaRPr kumimoji="0" lang="ru-RU" sz="105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еобходимость проведения педагогического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совета.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3.Диагностика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ru-RU" sz="105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 конце учебного года контроль со стороны куратора или рабочей группы по педагогической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деятельности педагогов и выявление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положительных и отрицательных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сторон у педагогов.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4.Работа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 наставниками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Их обучение.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Подбор и создание пар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ru-RU" sz="1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Анализ эффективности системы наставничества,  про пары наставников пишет куратор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9105"/>
            <a:ext cx="87129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Проектировочный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этап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(прогностический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  <a:endParaRPr lang="ru-RU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Знакомимся, обсуждаем, как будем взаимодействовать, определяем затруднения, создаем мотивацию.</a:t>
            </a: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Ставим цель, задачи , ожидаемые результаты – каким  ты хочешь себя увидеть.</a:t>
            </a: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Составляем персонализированную программу и реализуем.</a:t>
            </a: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</a:t>
            </a:r>
            <a:endParaRPr lang="ru-RU" sz="2000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Практический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этап</a:t>
            </a:r>
            <a:endParaRPr lang="ru-RU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Реализуем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персонализированную программу. </a:t>
            </a: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 самое главное, наставник не передает свой опыт, не делает из наставляемого подобие себя, а накидывает мысль, будоражит мозг и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даёт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самостоятельность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sz="2000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Заключительный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(или аналитический)</a:t>
            </a:r>
            <a:endParaRPr lang="ru-RU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Анализируем, делаем выводы, все ли достигнуто, надо ли продолжать. Ожидаемый результат – снято конкретное затруднение, готовность  наставляемого,  к самостоятельному выполнению профессиональных действий.  Расстаемся  и остаемся друзьями.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516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73396"/>
            <a:ext cx="8630857" cy="42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ЭТАПЫ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НАСТАВНИЧЕСТВА</a:t>
            </a:r>
            <a:endParaRPr lang="ru-RU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2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2029" y="333237"/>
            <a:ext cx="82199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ЧЕК-ЛИСТ 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КАК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ЭФФЕКТИВНЫЙ ИНСТРУМЕНТ НАСТАВНИЧЕСТВА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1125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77723"/>
            <a:ext cx="8670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НОРМАТИВНО – ПРАВОВОЕ ОФОРМЛЕНИЕ НАСТАВНИЧЕСТВА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6704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.Положение о системе наставничества педагогических работников образовательной организации (разработано на основе регионального положения, с приложениями).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Дорожная карта (план мероприятий) по реализации положения о системе  наставничества.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3.Приказ о назначении куратора наставничества.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Приказ о назначении наставника, закреплении наставнических пар/групп и сроков наставничества.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.Согласие наставника на возложении на него дополнительных обязанностей, связанных с наставнической деятельностью.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Согласие наставляемого, на закрепление за ним наставника.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.База наставников/пул наставников (профиль наставника).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.База  наставляемых (профиль наставляемого).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Персонализированная программа наставничества.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.Локальные нормативные акты по установлению доплат, надбавок, премий и других мер материального стимулирования наставников.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.Договор о сетевом взаимодействии, сотрудничестве в сфере наставничества.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.Аналитический отчет о реализации персонализированной программы наставничества.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.Аналитический отчет о реализации  дорожной карты по реализации положения о системе наставничества.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66662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6512" y="18864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ЖЕРТВА ОБСТОЯТЕЛЬСТВ или ТВОРЕЦ СОБСТВЕННОЙ СУДЬБЫ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9399"/>
            <a:ext cx="280831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808312" cy="3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661919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Почему люди на одно и то же жизненное событие реагируют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по-разному?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397023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Да, надо бы когда-то сделать это..»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«Если бы я мог…»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«Мне придется это сделать, потому что…»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«Я должен…»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5354197"/>
            <a:ext cx="142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Я могу»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«Я буду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«Я хочу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 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«Я готов»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88640"/>
            <a:ext cx="424847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РЕАКТИВНОЕ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•Так мыслить легче! Жизнь не требует никаких усилий!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•зависимость от внешних факторов, всегда есть какие-то причины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•отсутствие точных целей в жизни и предпочтение плыть по течению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•ограниченный выбор реакций на происходящее: не задумываются, а реагируют автоматически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•отсутствие собственной цели приводит к тому, что человека привлекут к достижению чужой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синдром жертвы»)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373216"/>
            <a:ext cx="80648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Изменить мышление возможно – это шанс активно жить,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контролировать жизнь и направлять ее с учетом своих целей и интересов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60648"/>
            <a:ext cx="4392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ПРОАКТИВНОЕ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•Я осознанно выбираю свою реакцию на внешние раздражители!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•учитывают обстоятельства, но не отталкиваются от них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•всегда опираются на свои цели и интересы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•реакция не автоматическая: анализируют ситуацию, признают проблему, выбирают реакцию, которая будет максимально соответствовать их цели, а затем действуют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•сохраняют позитивный настрой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•принимают ситуацию как есть, что дает им силы контролировать себя, свои эмоции и поступки («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творцы собственной судьбы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»)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512" y="16450"/>
            <a:ext cx="8820472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 ЧЕМ СУЩНОСТЬ  ДЕЯТЕЛЬНОСТИ НАСТАВНИКА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•В основе деятельности наставника лежит восполнение того или иного профессионального дефицита наставляемого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•Наставник оказывает педагогическую поддержку в преодолении тех или иных внешних барьеров, которые самостоятельно человек неспособен преодолеть. Неготовность наставляемого самостоятельно преодолеть этот барьер названа  «профессиональным дефицитом».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•Когда внутренний профессиональный дефицит будет восполнен,  сопровождаемый будет самостоятельно преодолевать внешние препятствия. Соответственно конечным результатом деятельности наставника является обретение сопровождаемым способности к самостоятельным действиям, решению проблем, преодолению барьеров, самоуправлению процессами собственного развития, образования, адаптации, карьерного роста и т.д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Таким образом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сущность деятельности наставника в образовании включает педагогическую поддержку и устранение профессиональных дефицитов сопровождаемых, т.е.создание условий для формирования у них готовности самостоятельно разрешать тот или иной тип социальных, образовательных или профессиональных проблем.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119529"/>
            <a:ext cx="8784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чего начать наставнику свою деятельность в взаимодействии с наставляемым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Не начинать самому действовать, а посмотреть, что умеет наставляемый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Выявить положительные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отрицательные стороны, причины, ресурсы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Мотивация обеих сторон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Конкретный запрос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конкретный результат.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r="14975"/>
          <a:stretch/>
        </p:blipFill>
        <p:spPr>
          <a:xfrm>
            <a:off x="3960440" y="2924944"/>
            <a:ext cx="5148064" cy="3945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113719"/>
            <a:ext cx="885698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КАК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ДОЛГО ПЕДАГОГ НУЖДАЕТС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Я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 НАСТАВНИКЕ?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Длительность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периода наставничества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•Достижение цели наставничества связано с преодолением профессионального дефицита наставляемого.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•Корректное завершение периода наставничества требует фиксации того факта, что у наставляемого преодолен профессиональный дефицит, показателем чего служит комплекс устойчивых поведенческих изменений.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•В связи с этим эффективна ли распространенная практика «прикрепления наставника» на какой-либо заранее фиксируемый период времени?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•Достаточно ли разовых встреч (консультаций, бесед, мастер-классов) или требуется более или менее продолжительное сотрудничество наставника и наставляемого для достижения цели наставничества.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Здесь все зависит от конкретном дефиците наставляемого и в какой области (адаптация в новом коллективе, профессиональные затруднения, подготовка к конкурсу, повышение квалификации и т.д.). Поэтому сроки могут быть и неделя, три месяца, учебный год. Все зависит от потребности наставляемого и решается в каждом случае индивидуально.  Рекомендуемых рамок по периоду наставничества 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82205"/>
            <a:ext cx="4043139" cy="40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39844" y="202487"/>
            <a:ext cx="6864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СИСТЕМА МОТИВАЦИИ НАСТАВНИКОВ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5725" y="1210659"/>
            <a:ext cx="262778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libri" panose="020F0502020204030204" pitchFamily="34" charset="0"/>
              </a:rPr>
              <a:t>Корпоративность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2982" y="1143373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Финансовый интерес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2520207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Шанс заработать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807" y="2636245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Вызов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152" y="4019871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Признание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3182" y="4165407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Доверие 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687524" y="1772817"/>
            <a:ext cx="1467967" cy="8359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3"/>
          </p:cNvCxnSpPr>
          <p:nvPr/>
        </p:nvCxnSpPr>
        <p:spPr>
          <a:xfrm flipH="1">
            <a:off x="1997270" y="2867077"/>
            <a:ext cx="113457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203304" y="3485965"/>
            <a:ext cx="928536" cy="6794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986490" y="1605039"/>
            <a:ext cx="1601734" cy="10312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084168" y="2981873"/>
            <a:ext cx="1194310" cy="1907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7" idx="1"/>
          </p:cNvCxnSpPr>
          <p:nvPr/>
        </p:nvCxnSpPr>
        <p:spPr>
          <a:xfrm>
            <a:off x="6084168" y="3628986"/>
            <a:ext cx="1009014" cy="7672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09" y="404664"/>
            <a:ext cx="8596649" cy="675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СИСТЕМА МОТИВАЦИИ НАСТАВНИКА: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6764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МАТЕРИАЛЬНЫЕ: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Регулярные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доплаты в течение ВСЕГО периода наставничества в размере…% к должностному окладу.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Единовременная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выплата вознаграждения в размере…% к должностному окладу ПОСЛЕ прохождения наставляемым аттестации, участие в конкурсе и т.п.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Ежеквартальные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годовые премии, в случае достижения наставляемым фиксированных показателей.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Ежеквартальные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годовые премии, по итогам успешного прохождения наставляемым установленного срока.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Льготная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путевка в санаторий.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Выделение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путевки для детского отдыха.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Оплата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взноса для посещения корпоративных событий.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764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НЕМАТЕРИАЛЬНЫЕ: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Словесная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похвала и оценка деятельности;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Применение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корпоративных наградных знаков или знаков отличия, придающих наставникам особый статус (значки, наклейки, грамоты и т.п.);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Вручение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специальных памятных подарков.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Приобретение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оборудования, пособий и т.д.;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Публичное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признание заслуг наставника и повышение его авторитета (публикации на стендах, сайте, СМИ );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лучшего наставника;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Составление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ежемесячного/квартального рейтинга наставников и наставляемых.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значимые для наставника КПК, профессиональные события.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проведение тренингов и курсов повышения квалификации для наставников.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Предоставление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возможности принимать участие в разработке решений, касающихся развития организации.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Включение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кадровый резерв на руководящие позиции.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Предоставление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отгулов, дополнительных дней к отпуску.</a:t>
            </a:r>
          </a:p>
        </p:txBody>
      </p:sp>
    </p:spTree>
    <p:extLst>
      <p:ext uri="{BB962C8B-B14F-4D97-AF65-F5344CB8AC3E}">
        <p14:creationId xmlns:p14="http://schemas.microsoft.com/office/powerpoint/2010/main" val="22496353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1194</Words>
  <Application>Microsoft Office PowerPoint</Application>
  <PresentationFormat>Экран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Candara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28</cp:revision>
  <dcterms:created xsi:type="dcterms:W3CDTF">2022-06-07T07:19:42Z</dcterms:created>
  <dcterms:modified xsi:type="dcterms:W3CDTF">2022-12-07T06:36:28Z</dcterms:modified>
</cp:coreProperties>
</file>